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8" r:id="rId10"/>
    <p:sldId id="277" r:id="rId11"/>
    <p:sldId id="279" r:id="rId12"/>
    <p:sldId id="280" r:id="rId13"/>
    <p:sldId id="281" r:id="rId14"/>
    <p:sldId id="283" r:id="rId15"/>
    <p:sldId id="284" r:id="rId16"/>
    <p:sldId id="285" r:id="rId17"/>
    <p:sldId id="286" r:id="rId18"/>
    <p:sldId id="287" r:id="rId19"/>
    <p:sldId id="288" r:id="rId20"/>
    <p:sldId id="267" r:id="rId2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1507F3-533C-49E5-AA6E-4889A12A0D2B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5D812-7931-4442-BC62-DF4506E77A90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434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7965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7447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539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1542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49297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09838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47051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0401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40330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2319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0071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B6F00-7182-4FC0-A378-8FB9B21B6C67}" type="datetimeFigureOut">
              <a:rPr lang="bg-BG" smtClean="0"/>
              <a:t>23.5.2023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7702F-0340-4A8A-8961-F0281B381F4C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3196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0" Type="http://schemas.openxmlformats.org/officeDocument/2006/relationships/image" Target="../media/image3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____________Microsoft_Word1.docx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5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За Щастливи Деца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3" name="AutoShape 4" descr="За Щастливи Деца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375123"/>
            <a:ext cx="2534409" cy="965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6136" y="348940"/>
            <a:ext cx="2301718" cy="9918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1" descr="c_larg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99826"/>
            <a:ext cx="1029841" cy="104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авоъгълник 6"/>
          <p:cNvSpPr/>
          <p:nvPr/>
        </p:nvSpPr>
        <p:spPr>
          <a:xfrm>
            <a:off x="612775" y="1700808"/>
            <a:ext cx="7991673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ДГ № 5 „</a:t>
            </a:r>
            <a:r>
              <a:rPr lang="en-US" sz="2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bg-BG" sz="2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Червената шапчица“, </a:t>
            </a:r>
            <a:r>
              <a:rPr lang="bg-BG" sz="2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bg-BG" sz="2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Търговище</a:t>
            </a:r>
            <a:r>
              <a:rPr lang="bg-BG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Дейности по обща психологична и логопедична подкрепа към проект 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BG05M20PO001-3.005-0004</a:t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„Активно приобщаване в системата на предучилищното възпитание</a:t>
            </a:r>
            <a:r>
              <a:rPr lang="bg-BG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</a:p>
          <a:p>
            <a:pPr algn="ctr"/>
            <a:r>
              <a:rPr lang="bg-BG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2022 – 2023 г.</a:t>
            </a:r>
            <a:endParaRPr lang="bg-BG" sz="240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99" y="4338725"/>
            <a:ext cx="4026024" cy="20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637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83568" y="476672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	Основната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цел на проекта е навременното ранно обхващане и образователното приобщаване на деца от уязвимите групи в предучилищното образование, подкрепа на достъпа им до качествено образование, подкрепа на социалното им приемане и сближаване за изграждането им като пълноценни граждани и за успешна професионална, социална и личностна реализация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bg-BG" sz="2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069" y="4462824"/>
            <a:ext cx="3352800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28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467544" y="476673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хода на организиране и планиране на дейността на психолога, въз основа на проведено наблюдение, психологично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изследване на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децата, заявки от учители и родители,  25 деца  се нуждаеха и получиха обща психологическа подкрепа.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Основни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цели на общата психологическа подкрепа: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1. Оказване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помощ на децата при адаптирането им към образователната и социалната системи;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2. Подпомагане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психичното и личностно развитие на децата;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3. Активизиране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потенциала и възможностите на децата за формиране на гражданско съзнание, общочовешки ценности и добродетели, адекватно социално поведение на базата на уважение, толерантност, взаимопомощ и партньорство.</a:t>
            </a:r>
          </a:p>
        </p:txBody>
      </p:sp>
    </p:spTree>
    <p:extLst>
      <p:ext uri="{BB962C8B-B14F-4D97-AF65-F5344CB8AC3E}">
        <p14:creationId xmlns:p14="http://schemas.microsoft.com/office/powerpoint/2010/main" val="412165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58847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Дейности,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осъществени от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психолога :</a:t>
            </a:r>
          </a:p>
          <a:p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1. Наблюдение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и оценка на поведението, емоционалното състояние и потребностите на децата в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детската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градина;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2. Психологическа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подкрепа на децата, чрез провеждане на индивидуална и групова работа за личностното им развитие;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3. Провеждане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социално – психологически тренинги с децата в малки групи;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4. Провеждане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психологическа подкрепа при възникнали трудности в общуването и конфликтни ситуации между деца;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5. Психологическа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подкрепа и консултиране на учителите и персонала;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6. Провеждане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индивидуални и групови срещи / консултации с родители, относно възрастовата специфика и потребностите на децата в предучилищна възраст.</a:t>
            </a:r>
          </a:p>
        </p:txBody>
      </p:sp>
    </p:spTree>
    <p:extLst>
      <p:ext uri="{BB962C8B-B14F-4D97-AF65-F5344CB8AC3E}">
        <p14:creationId xmlns:p14="http://schemas.microsoft.com/office/powerpoint/2010/main" val="310400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335846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работа с децата се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използваха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рисувателни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тестове; методики,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тренинги за формиране на умения за общуване в ранна възраст и превантивна дейност за снижаване нивото на агресия и/или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тревожност;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упражнения за развитие на внимание, концентрация, мисловни процеси и интелект; игри и дейности за развитие на въображение, самопознание и емоционална интелигентност; насочване към допълнителни дейности по интереси, съобразени с възрастта на децата.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Въз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основа на оказаната обща психологическа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подкрепа,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се наблюдават положителни резултати при повечето деца от групата в поведенчески и емоционален характер. Две от децата са насочени към допълнителна подкрепа, поради големи дефицити на вниманието, концентрацията и познавателната сфера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088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23528" y="260648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 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група за обща логопедична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подкрепа след проведено обследване,  бяха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включени 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деца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със съгласието на техните родители.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След наблюдение и оценка на едно от децата  е предоставена допълнителна подкрепа от специалисти към РЦПППО – Търговище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хода на диагностиката бяха идентифицирани следните речеви и говорни нарушения: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нарушена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артикулация от мономорфна и полиморфна форма;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изопачаване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звукове; 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замени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звукове;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запъване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, заекване;</a:t>
            </a:r>
          </a:p>
          <a:p>
            <a:pPr algn="just"/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- деца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– билингви.</a:t>
            </a:r>
          </a:p>
          <a:p>
            <a:pPr algn="just"/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14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751344"/>
            <a:ext cx="878497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Чрез логопедичната дейност</a:t>
            </a:r>
            <a:r>
              <a:rPr lang="bg-BG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предостави помощ 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децата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в предучилищна възраст с нарушения на устната реч, овладяване на българската реч и нейните устни форми, подобрение на фонематичното възприятие и уменията за анализ и синтез 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звука,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паралелно с корекцията на звуковото произношение.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последователна, изразителна реч, базирана на правилно произнесени звуци. Премахване на недостатъците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писане. С провеждането на логопедични занятия се целеше стимулиране на вербалното изказване чрез диалог, включване в словесни, подвижни, продуктивни игри, математически понятия за числа , форми, цвят и елементарни операции с тях – рисуване, моделиране и др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928" y="4865940"/>
            <a:ext cx="2520280" cy="184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3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58847"/>
            <a:ext cx="8712968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Терапевтичната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дейност се осъществи чрез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- провеждане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корекционно-терапевтична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дейност с деца с комуникативни нарушения – индивидуално и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групово;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- изготвяне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индивидуални програми за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корекционно-терапевтична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дейност за всички деца с комуникативни нарушения;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- разработване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дидактични материали за подпомагане на логопедичната дейност: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за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развитие ляво-дясна ориентация;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развитие на фина и обща моторика;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развитие на активен и пасивен речник;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формиране и подобряване на пространствените отношения;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формиране на понятията за пространство и ориентиране спрямо обекти;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за развитие на памет, внимание, логика и т.н. 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Постигнатите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резултати са добри, благодарение на екипната работа с психолог, учители и родители.</a:t>
            </a: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3996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467544" y="260648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	Развитието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на фината моторика е         изключително важен момент в процеса на логопедично и психологично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въздействие.Научно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е доказано, че развитието на моториката на ръцете е тясно свързано с развитието на речта на детето и неговото мислене. Степента на развитие на движенията на пръстите, съответства на степента на развитие на речта. Обикновено детето с добре развита фина моторика има и високо ниво на интелект: умее да разсъждава логически, има добре развити памет, мислене,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внимание, свързана реч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i="1" dirty="0">
                <a:latin typeface="Times New Roman" pitchFamily="18" charset="0"/>
                <a:cs typeface="Times New Roman" pitchFamily="18" charset="0"/>
              </a:rPr>
            </a:br>
            <a:endParaRPr lang="bg-BG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969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59" y="2305234"/>
            <a:ext cx="2321628" cy="3945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084" y="1628800"/>
            <a:ext cx="2793060" cy="372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04404"/>
            <a:ext cx="2511279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83567" y="188640"/>
            <a:ext cx="81279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b="1" i="1" dirty="0" smtClean="0">
                <a:solidFill>
                  <a:srgbClr val="002060"/>
                </a:solidFill>
              </a:rPr>
              <a:t>Задачите </a:t>
            </a:r>
            <a:r>
              <a:rPr lang="ru-RU" b="1" i="1" dirty="0">
                <a:solidFill>
                  <a:srgbClr val="002060"/>
                </a:solidFill>
              </a:rPr>
              <a:t>за трениране на фина моторика са интересни и обичайни за децата. Те включват подреждането на пъзели, рисуване, оцветяване, рязане с ножица, хващане и боравене с малки предмети, нанизване на мъниста, лепене и моделиране.</a:t>
            </a:r>
            <a:endParaRPr lang="bg-BG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8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332656"/>
            <a:ext cx="8352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bg-BG" i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835128"/>
            <a:ext cx="2106247" cy="280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9035">
            <a:off x="2402698" y="1687859"/>
            <a:ext cx="1872208" cy="248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4403">
            <a:off x="4350623" y="3588802"/>
            <a:ext cx="1892170" cy="251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0608">
            <a:off x="461013" y="1532902"/>
            <a:ext cx="1734342" cy="2303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8251">
            <a:off x="6569676" y="3737695"/>
            <a:ext cx="2062516" cy="2739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082" y="693096"/>
            <a:ext cx="3442351" cy="259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198952" y="332656"/>
            <a:ext cx="4690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Картичка за мама!</a:t>
            </a:r>
          </a:p>
          <a:p>
            <a:pPr lvl="0"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 обичам мама, с обич най-голяма! На света едничка, ти си най-добричка!</a:t>
            </a:r>
          </a:p>
          <a:p>
            <a:pPr lvl="0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1817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9936">
            <a:off x="323528" y="1576603"/>
            <a:ext cx="1697995" cy="2263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3360">
            <a:off x="2208547" y="1214313"/>
            <a:ext cx="1803440" cy="240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11560" y="332657"/>
            <a:ext cx="33843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Честит празник, мила мамо!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 обичам! </a:t>
            </a:r>
            <a:r>
              <a:rPr lang="ru-RU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❤</a:t>
            </a:r>
            <a:endParaRPr lang="bg-BG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514" y="308332"/>
            <a:ext cx="1800200" cy="2400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905">
            <a:off x="1110998" y="3823448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2944">
            <a:off x="6476319" y="344364"/>
            <a:ext cx="2174382" cy="2899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9729">
            <a:off x="3723010" y="3780239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1167">
            <a:off x="6386738" y="3506123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0050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11560" y="332656"/>
            <a:ext cx="30963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Детско творчество! </a:t>
            </a:r>
            <a:endParaRPr lang="bg-BG" sz="2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Коледа е!</a:t>
            </a:r>
            <a:endParaRPr lang="bg-BG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4313"/>
            <a:ext cx="2558059" cy="191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29" y="1205309"/>
            <a:ext cx="336037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437112"/>
            <a:ext cx="2833497" cy="21251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96" y="4077072"/>
            <a:ext cx="3145532" cy="2359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480369"/>
            <a:ext cx="216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159288"/>
            <a:ext cx="1746025" cy="212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750" y="5157192"/>
            <a:ext cx="1078725" cy="107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8" y="196073"/>
            <a:ext cx="548680" cy="54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81" y="214313"/>
            <a:ext cx="10795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383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2853">
            <a:off x="630601" y="417340"/>
            <a:ext cx="2045492" cy="272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51138">
            <a:off x="3262637" y="833181"/>
            <a:ext cx="1913882" cy="255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0568">
            <a:off x="5171603" y="4040392"/>
            <a:ext cx="1957585" cy="261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9028">
            <a:off x="555508" y="3405655"/>
            <a:ext cx="2076978" cy="2769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50320">
            <a:off x="2937261" y="3899902"/>
            <a:ext cx="2106144" cy="280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3187">
            <a:off x="5364088" y="225682"/>
            <a:ext cx="162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206" y="1411908"/>
            <a:ext cx="1951290" cy="260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11" descr="Да, има Дядо Коледа - Webcafe.b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363" y="4348957"/>
            <a:ext cx="1437136" cy="1992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436" y="160338"/>
            <a:ext cx="748382" cy="748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706" y="2924944"/>
            <a:ext cx="825052" cy="825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2903" y="160338"/>
            <a:ext cx="539750" cy="53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6202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9882">
            <a:off x="440726" y="586621"/>
            <a:ext cx="3123161" cy="234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 rot="21269164">
            <a:off x="0" y="260648"/>
            <a:ext cx="3851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Учим буквите и техните звукове.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6264">
            <a:off x="4900288" y="488750"/>
            <a:ext cx="288000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авоъгълник 5"/>
          <p:cNvSpPr/>
          <p:nvPr/>
        </p:nvSpPr>
        <p:spPr>
          <a:xfrm rot="274500">
            <a:off x="4004120" y="116632"/>
            <a:ext cx="4672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Ориентиране в пространството</a:t>
            </a:r>
            <a:r>
              <a:rPr lang="bg-BG" b="1" i="1" dirty="0" smtClean="0"/>
              <a:t>.</a:t>
            </a:r>
            <a:endParaRPr lang="bg-BG" b="1" i="1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991">
            <a:off x="574052" y="3891449"/>
            <a:ext cx="3165700" cy="237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авоъгълник 6"/>
          <p:cNvSpPr/>
          <p:nvPr/>
        </p:nvSpPr>
        <p:spPr>
          <a:xfrm rot="452976">
            <a:off x="478931" y="3587369"/>
            <a:ext cx="4148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Моделираме букви от пластилин.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4159">
            <a:off x="3563887" y="5141713"/>
            <a:ext cx="1920000" cy="14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888" y="3711729"/>
            <a:ext cx="3336564" cy="250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авоъгълник 7"/>
          <p:cNvSpPr/>
          <p:nvPr/>
        </p:nvSpPr>
        <p:spPr>
          <a:xfrm>
            <a:off x="5220072" y="3105835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Създаване 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 граматически свързана реч по нагледна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опора.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297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0" y="1272831"/>
            <a:ext cx="307116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4669">
            <a:off x="3504507" y="1148630"/>
            <a:ext cx="287889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0064">
            <a:off x="339713" y="3900694"/>
            <a:ext cx="2592288" cy="194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530">
            <a:off x="2818923" y="4745652"/>
            <a:ext cx="2498039" cy="187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5496">
            <a:off x="6019297" y="4232103"/>
            <a:ext cx="287889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736" y="2228631"/>
            <a:ext cx="2520280" cy="188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11921" y="116632"/>
            <a:ext cx="421606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Упражнения  за фонематичен слух  и възприятие, звуков анализ и синтез.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803">
            <a:off x="6720556" y="292087"/>
            <a:ext cx="1476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567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259632" y="11663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Игри на думи - образуване чрез слухово и зрително   възприемане,   докато  подреждаме   пъзел. 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Обогатяване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активен и пасивен речник. Развиване на съобразителност и конценрация.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39962"/>
            <a:ext cx="3672408" cy="275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39961"/>
            <a:ext cx="2304256" cy="306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395536" y="3244334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dirty="0" smtClean="0"/>
          </a:p>
          <a:p>
            <a:endParaRPr lang="bg-BG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Дихателни упражнения и игри. 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77" y="4410075"/>
            <a:ext cx="2619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241935"/>
            <a:ext cx="2808312" cy="2103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587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5992">
            <a:off x="5491537" y="866686"/>
            <a:ext cx="2619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8219">
            <a:off x="2967528" y="1649998"/>
            <a:ext cx="2619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2833">
            <a:off x="368319" y="651276"/>
            <a:ext cx="2619375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1043608" y="188640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Артикулационни упражнения, </a:t>
            </a:r>
          </a:p>
          <a:p>
            <a:pPr algn="ctr"/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постановка на звук.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89040"/>
            <a:ext cx="1855640" cy="2466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7" name="Picture 7" descr="https://scontent.xx.fbcdn.net/v/t1.15752-9/343374754_818224719176240_5187495056969011635_n.jpg?stp=dst-jpg_s206x206&amp;_nc_cat=108&amp;ccb=1-7&amp;_nc_sid=aee45a&amp;_nc_ohc=xhOtqPkKubgAX-SbBWZ&amp;_nc_ad=z-m&amp;_nc_cid=0&amp;_nc_ht=scontent.xx&amp;oh=03_AdQ12Y8pGbhSTY7hV4-lEd3UoLJhtJ0CC1aeZ2Sz1R8VQg&amp;oe=6497046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857" y="3789040"/>
            <a:ext cx="1821332" cy="242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3059831" y="3982998"/>
            <a:ext cx="3729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Графомоторика – </a:t>
            </a:r>
          </a:p>
          <a:p>
            <a:pPr algn="ctr"/>
            <a:r>
              <a:rPr lang="bg-BG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пространствена ориентация</a:t>
            </a:r>
            <a:r>
              <a:rPr lang="bg-BG" dirty="0" smtClean="0"/>
              <a:t>.</a:t>
            </a:r>
            <a:endParaRPr lang="bg-BG" dirty="0"/>
          </a:p>
        </p:txBody>
      </p:sp>
      <p:graphicFrame>
        <p:nvGraphicFramePr>
          <p:cNvPr id="5" name="Об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8173726"/>
              </p:ext>
            </p:extLst>
          </p:nvPr>
        </p:nvGraphicFramePr>
        <p:xfrm>
          <a:off x="4144310" y="4616636"/>
          <a:ext cx="1560066" cy="2238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Документ" r:id="rId8" imgW="6704049" imgH="9622282" progId="Word.Document.12">
                  <p:embed/>
                </p:oleObj>
              </mc:Choice>
              <mc:Fallback>
                <p:oleObj name="Документ" r:id="rId8" imgW="6704049" imgH="96222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44310" y="4616636"/>
                        <a:ext cx="1560066" cy="22386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7301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908720"/>
            <a:ext cx="88569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Темата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речта и за етапите на нейното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е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от особено важно значение за всеки родител. Речта се овладява чрез механизма на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имитацията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Източник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развитие на детската реч е възрастният. Възприемането става чрез показване и словесно обозначаване на различни неща или съвместни действия между детето и възрастния. Затова е толкова важна комуникацията между малкия човек и прякото му обкръжение.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днешния забързан свят, голяма част от родителите пропускат да отделят внимание на своите деца. Настаняват ги пред телевизора, компютъра или им купуват телефони и таблети. Но не гледането на телевизия, а живата реч между детето и възрастните е основна за развитието на детската реч.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Говорът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всяко дете се формира индивидуално,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развитието е възможно само в условия на общуване.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Всяко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 се ражда със заложена дарба да говори,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кога и как ще се научи да говори зависи от средата, </a:t>
            </a:r>
            <a:endParaRPr lang="ru-RU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която </a:t>
            </a: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расте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Изготвил: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Кремена Милушева – логопед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Стефка </a:t>
            </a:r>
            <a:r>
              <a:rPr lang="ru-RU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Петрова –</a:t>
            </a:r>
            <a:r>
              <a:rPr lang="ru-RU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психолог</a:t>
            </a:r>
            <a:endParaRPr lang="bg-BG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149080"/>
            <a:ext cx="2922775" cy="233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921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0" y="1720840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ru-RU" dirty="0" smtClean="0"/>
              <a:t>------------------------------------------------------ </a:t>
            </a:r>
            <a:r>
              <a:rPr lang="ru-RU" i="1" dirty="0"/>
              <a:t>www.eufunds.bg </a:t>
            </a:r>
            <a:r>
              <a:rPr lang="ru-RU" i="1" dirty="0" smtClean="0"/>
              <a:t>--------------------------------------------------</a:t>
            </a:r>
            <a:endParaRPr lang="ru-RU" i="1" dirty="0"/>
          </a:p>
          <a:p>
            <a:pPr algn="ctr"/>
            <a:r>
              <a:rPr lang="ru-RU" i="1" dirty="0"/>
              <a:t>Проект  BG05M2ОP001-3.005-0004 „Активно приобщаване в системата на предучилищното образование“, финансиран от Оперативна програма „Наука и образование за интелигентен растеж“, съфинансирана от Европейския съюз чрез Европейските структурни и инвестиционни фондове.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63" y="764704"/>
            <a:ext cx="7467473" cy="402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7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По избор 1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92D050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3798</TotalTime>
  <Words>169</Words>
  <Application>Microsoft Office PowerPoint</Application>
  <PresentationFormat>Презентация на цял екран (4:3)</PresentationFormat>
  <Paragraphs>93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20</vt:i4>
      </vt:variant>
    </vt:vector>
  </HeadingPairs>
  <TitlesOfParts>
    <vt:vector size="22" baseType="lpstr">
      <vt:lpstr>Office тема</vt:lpstr>
      <vt:lpstr>Документ на Microsoft Word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 № 2 „ОСМИ МАРТ“, гр. Търговище  Обща</dc:title>
  <dc:creator>PC</dc:creator>
  <cp:lastModifiedBy>PC</cp:lastModifiedBy>
  <cp:revision>73</cp:revision>
  <dcterms:created xsi:type="dcterms:W3CDTF">2022-04-18T11:15:43Z</dcterms:created>
  <dcterms:modified xsi:type="dcterms:W3CDTF">2023-05-25T18:44:41Z</dcterms:modified>
</cp:coreProperties>
</file>