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6" r:id="rId11"/>
    <p:sldId id="267" r:id="rId12"/>
    <p:sldId id="268" r:id="rId13"/>
    <p:sldId id="269" r:id="rId14"/>
    <p:sldId id="270" r:id="rId15"/>
    <p:sldId id="271" r:id="rId16"/>
    <p:sldId id="272" r:id="rId17"/>
    <p:sldId id="265" r:id="rId18"/>
    <p:sldId id="277" r:id="rId19"/>
    <p:sldId id="266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432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1977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275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0443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606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7446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133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463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1115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906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553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FD361-24D4-40A7-8E7F-38E6A05C2BCE}" type="datetimeFigureOut">
              <a:rPr lang="bg-BG" smtClean="0"/>
              <a:t>8.6.2022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C3F75-5B63-4662-8F01-8157C35D98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16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eg"/><Relationship Id="rId7" Type="http://schemas.openxmlformats.org/officeDocument/2006/relationships/image" Target="../media/image52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g"/><Relationship Id="rId4" Type="http://schemas.openxmlformats.org/officeDocument/2006/relationships/image" Target="../media/image49.jpg"/><Relationship Id="rId9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10" Type="http://schemas.openxmlformats.org/officeDocument/2006/relationships/image" Target="../media/image63.jpg"/><Relationship Id="rId4" Type="http://schemas.openxmlformats.org/officeDocument/2006/relationships/image" Target="../media/image57.jpg"/><Relationship Id="rId9" Type="http://schemas.openxmlformats.org/officeDocument/2006/relationships/image" Target="../media/image6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jpg"/><Relationship Id="rId7" Type="http://schemas.openxmlformats.org/officeDocument/2006/relationships/image" Target="../media/image69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Relationship Id="rId9" Type="http://schemas.openxmlformats.org/officeDocument/2006/relationships/image" Target="../media/image7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2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3088817" y="611411"/>
            <a:ext cx="575619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bg-BG" sz="120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ГРУПА ЗВЕЗДИЧКА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4080633" y="5344775"/>
            <a:ext cx="413831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bg-BG" sz="5400" b="1" cap="none" spc="0" dirty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ВИПУСК 2022</a:t>
            </a:r>
          </a:p>
        </p:txBody>
      </p:sp>
      <p:pic>
        <p:nvPicPr>
          <p:cNvPr id="10" name="Детска-градин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4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774551" y="5592201"/>
            <a:ext cx="1108037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/>
            </a:prstTxWarp>
            <a:spAutoFit/>
          </a:bodyPr>
          <a:lstStyle/>
          <a:p>
            <a:pPr algn="ctr"/>
            <a:r>
              <a:rPr lang="bg-BG" sz="5400" b="1" cap="none" spc="0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Спорна и успешна учебна година</a:t>
            </a:r>
          </a:p>
        </p:txBody>
      </p:sp>
    </p:spTree>
    <p:extLst>
      <p:ext uri="{BB962C8B-B14F-4D97-AF65-F5344CB8AC3E}">
        <p14:creationId xmlns:p14="http://schemas.microsoft.com/office/powerpoint/2010/main" val="418695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827" y="3855042"/>
            <a:ext cx="4014651" cy="300295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7292">
            <a:off x="7975998" y="560368"/>
            <a:ext cx="3919564" cy="249931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4086">
            <a:off x="294940" y="568674"/>
            <a:ext cx="3861005" cy="2416989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4129399" y="1061934"/>
            <a:ext cx="3711388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С пожелание за много здраве, сили, късмет и успех!</a:t>
            </a:r>
          </a:p>
          <a:p>
            <a:pPr algn="ctr"/>
            <a:r>
              <a:rPr lang="bg-BG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На добър час </a:t>
            </a:r>
          </a:p>
          <a:p>
            <a:pPr algn="ctr"/>
            <a:r>
              <a:rPr lang="bg-BG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„ ЗВЕЗДИЧКИ“!</a:t>
            </a:r>
          </a:p>
        </p:txBody>
      </p:sp>
    </p:spTree>
    <p:extLst>
      <p:ext uri="{BB962C8B-B14F-4D97-AF65-F5344CB8AC3E}">
        <p14:creationId xmlns:p14="http://schemas.microsoft.com/office/powerpoint/2010/main" val="171744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3337"/>
            <a:ext cx="12192000" cy="38100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2926689" y="363472"/>
            <a:ext cx="5938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bg-BG" sz="5400" b="1" cap="none" spc="0" dirty="0">
                <a:ln w="22225">
                  <a:solidFill>
                    <a:srgbClr val="0070C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ПРАВИЛАТА НАУЧИ</a:t>
            </a:r>
          </a:p>
        </p:txBody>
      </p:sp>
      <p:sp>
        <p:nvSpPr>
          <p:cNvPr id="6" name="Правоъгълник 5"/>
          <p:cNvSpPr/>
          <p:nvPr/>
        </p:nvSpPr>
        <p:spPr>
          <a:xfrm>
            <a:off x="2161184" y="5571198"/>
            <a:ext cx="8287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bg-BG" sz="54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И ГИ СПАЗВАЙ ВСИЧКИ ТИ!</a:t>
            </a:r>
          </a:p>
        </p:txBody>
      </p:sp>
    </p:spTree>
    <p:extLst>
      <p:ext uri="{BB962C8B-B14F-4D97-AF65-F5344CB8AC3E}">
        <p14:creationId xmlns:p14="http://schemas.microsoft.com/office/powerpoint/2010/main" val="244443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141"/>
            <a:ext cx="3281082" cy="270016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148" y="2630245"/>
            <a:ext cx="3393774" cy="422775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542" y="1640541"/>
            <a:ext cx="3367145" cy="3825000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3281083" y="0"/>
            <a:ext cx="87977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Зве</a:t>
            </a:r>
            <a:r>
              <a:rPr lang="bg-BG" sz="4400" b="1" dirty="0">
                <a:latin typeface="Comic Sans MS" panose="030F0702030302020204" pitchFamily="66" charset="0"/>
              </a:rPr>
              <a:t>зди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чки</a:t>
            </a:r>
            <a:r>
              <a:rPr lang="bg-BG" sz="4400" b="1" dirty="0">
                <a:latin typeface="Comic Sans MS" panose="030F0702030302020204" pitchFamily="66" charset="0"/>
              </a:rPr>
              <a:t>те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bg-BG" sz="4400" b="1" dirty="0">
                <a:latin typeface="Comic Sans MS" panose="030F0702030302020204" pitchFamily="66" charset="0"/>
              </a:rPr>
              <a:t>с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е за</a:t>
            </a:r>
            <a:r>
              <a:rPr lang="bg-BG" sz="4400" b="1" dirty="0">
                <a:latin typeface="Comic Sans MS" panose="030F0702030302020204" pitchFamily="66" charset="0"/>
              </a:rPr>
              <a:t>поз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нах</a:t>
            </a:r>
            <a:r>
              <a:rPr lang="bg-BG" sz="4400" b="1" dirty="0">
                <a:latin typeface="Comic Sans MS" panose="030F0702030302020204" pitchFamily="66" charset="0"/>
              </a:rPr>
              <a:t>а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bg-BG" sz="4400" b="1" dirty="0">
                <a:latin typeface="Comic Sans MS" panose="030F0702030302020204" pitchFamily="66" charset="0"/>
              </a:rPr>
              <a:t>с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bg-BG" sz="4400" b="1" dirty="0">
                <a:latin typeface="Comic Sans MS" panose="030F0702030302020204" pitchFamily="66" charset="0"/>
              </a:rPr>
              <a:t>о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сно</a:t>
            </a:r>
            <a:r>
              <a:rPr lang="bg-BG" sz="4400" b="1" dirty="0">
                <a:latin typeface="Comic Sans MS" panose="030F0702030302020204" pitchFamily="66" charset="0"/>
              </a:rPr>
              <a:t>вни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те о</a:t>
            </a:r>
            <a:r>
              <a:rPr lang="bg-BG" sz="4400" b="1" dirty="0">
                <a:latin typeface="Comic Sans MS" panose="030F0702030302020204" pitchFamily="66" charset="0"/>
              </a:rPr>
              <a:t>пас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нос</a:t>
            </a:r>
            <a:r>
              <a:rPr lang="bg-BG" sz="4400" b="1" dirty="0">
                <a:latin typeface="Comic Sans MS" panose="030F0702030302020204" pitchFamily="66" charset="0"/>
              </a:rPr>
              <a:t>ти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bg-BG" sz="4400" b="1" dirty="0">
                <a:latin typeface="Comic Sans MS" panose="030F0702030302020204" pitchFamily="66" charset="0"/>
              </a:rPr>
              <a:t>п</a:t>
            </a:r>
            <a:r>
              <a:rPr lang="bg-BG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о пъ</a:t>
            </a:r>
            <a:r>
              <a:rPr lang="bg-BG" sz="4400" b="1" dirty="0">
                <a:latin typeface="Comic Sans MS" panose="030F0702030302020204" pitchFamily="66" charset="0"/>
              </a:rPr>
              <a:t>тя.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-69670" y="3264178"/>
            <a:ext cx="48245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latin typeface="Comic Sans MS" panose="030F0702030302020204" pitchFamily="66" charset="0"/>
              </a:rPr>
              <a:t>Изг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рад</a:t>
            </a:r>
            <a:r>
              <a:rPr lang="bg-BG" sz="3200" b="1" dirty="0">
                <a:latin typeface="Comic Sans MS" panose="030F0702030302020204" pitchFamily="66" charset="0"/>
              </a:rPr>
              <a:t>иха 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мод</a:t>
            </a:r>
            <a:r>
              <a:rPr lang="bg-BG" sz="3200" b="1" dirty="0">
                <a:latin typeface="Comic Sans MS" panose="030F0702030302020204" pitchFamily="66" charset="0"/>
              </a:rPr>
              <a:t>ели 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на</a:t>
            </a:r>
            <a:r>
              <a:rPr lang="bg-BG" sz="3200" b="1" dirty="0">
                <a:latin typeface="Comic Sans MS" panose="030F0702030302020204" pitchFamily="66" charset="0"/>
              </a:rPr>
              <a:t> 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</a:t>
            </a:r>
            <a:r>
              <a:rPr lang="bg-BG" sz="3200" b="1" dirty="0">
                <a:latin typeface="Comic Sans MS" panose="030F0702030302020204" pitchFamily="66" charset="0"/>
              </a:rPr>
              <a:t>ове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ден</a:t>
            </a:r>
            <a:r>
              <a:rPr lang="bg-BG" sz="3200" b="1" dirty="0">
                <a:latin typeface="Comic Sans MS" panose="030F0702030302020204" pitchFamily="66" charset="0"/>
              </a:rPr>
              <a:t>ие н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а</a:t>
            </a:r>
            <a:r>
              <a:rPr lang="bg-BG" sz="3200" b="1" dirty="0">
                <a:latin typeface="Comic Sans MS" panose="030F0702030302020204" pitchFamily="66" charset="0"/>
              </a:rPr>
              <a:t> 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пъ</a:t>
            </a:r>
            <a:r>
              <a:rPr lang="bg-BG" sz="3200" b="1" dirty="0">
                <a:latin typeface="Comic Sans MS" panose="030F0702030302020204" pitchFamily="66" charset="0"/>
              </a:rPr>
              <a:t>тя, 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осн</a:t>
            </a:r>
            <a:r>
              <a:rPr lang="bg-BG" sz="3200" b="1" dirty="0">
                <a:latin typeface="Comic Sans MS" panose="030F0702030302020204" pitchFamily="66" charset="0"/>
              </a:rPr>
              <a:t>ова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ни</a:t>
            </a:r>
            <a:r>
              <a:rPr lang="bg-BG" sz="3200" b="1" dirty="0">
                <a:latin typeface="Comic Sans MS" panose="030F0702030302020204" pitchFamily="66" charset="0"/>
              </a:rPr>
              <a:t> 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</a:t>
            </a:r>
            <a:r>
              <a:rPr lang="bg-BG" sz="3200" b="1" dirty="0">
                <a:latin typeface="Comic Sans MS" panose="030F0702030302020204" pitchFamily="66" charset="0"/>
              </a:rPr>
              <a:t>а зн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ани</a:t>
            </a:r>
            <a:r>
              <a:rPr lang="bg-BG" sz="3200" b="1" dirty="0">
                <a:latin typeface="Comic Sans MS" panose="030F0702030302020204" pitchFamily="66" charset="0"/>
              </a:rPr>
              <a:t>я, у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мен</a:t>
            </a:r>
            <a:r>
              <a:rPr lang="bg-BG" sz="3200" b="1" dirty="0">
                <a:latin typeface="Comic Sans MS" panose="030F0702030302020204" pitchFamily="66" charset="0"/>
              </a:rPr>
              <a:t>ия и 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отн</a:t>
            </a:r>
            <a:r>
              <a:rPr lang="bg-BG" sz="3200" b="1" dirty="0">
                <a:latin typeface="Comic Sans MS" panose="030F0702030302020204" pitchFamily="66" charset="0"/>
              </a:rPr>
              <a:t>оше</a:t>
            </a:r>
            <a:r>
              <a:rPr lang="bg-BG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ния</a:t>
            </a:r>
            <a:r>
              <a:rPr lang="bg-BG" sz="3200" b="1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05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4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452282" y="688489"/>
            <a:ext cx="9993854" cy="188974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5400" b="1" cap="none" spc="0" dirty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/>
              </a:rPr>
              <a:t>ЗВЕЗДНО ТВОРЧЕСТВО</a:t>
            </a:r>
          </a:p>
        </p:txBody>
      </p:sp>
    </p:spTree>
    <p:extLst>
      <p:ext uri="{BB962C8B-B14F-4D97-AF65-F5344CB8AC3E}">
        <p14:creationId xmlns:p14="http://schemas.microsoft.com/office/powerpoint/2010/main" val="138200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439" y="522809"/>
            <a:ext cx="4762500" cy="5876925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312433" y="1122169"/>
            <a:ext cx="483018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Чрез използване на разнообразни материали и техники за пресъздаване обекти чрез рисуване, апликиране и моделиране, Кристина Панайотова заслужено спечели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II</a:t>
            </a:r>
            <a:r>
              <a:rPr lang="bg-BG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-</a:t>
            </a:r>
            <a:r>
              <a:rPr lang="bg-BG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ро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bg-BG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място в конкурса за детска рисунка на ДКТ – Търговище.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9885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745739" y="600652"/>
            <a:ext cx="11012369" cy="202421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5400" b="1" cap="none" spc="0" dirty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FC000"/>
                </a:solidFill>
                <a:effectLst/>
              </a:rPr>
              <a:t>СПОРТЪТ </a:t>
            </a:r>
            <a:r>
              <a:rPr lang="bg-BG" sz="5400" b="1" cap="none" spc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FC000"/>
                </a:solidFill>
                <a:effectLst/>
              </a:rPr>
              <a:t>НЕ И</a:t>
            </a:r>
            <a:r>
              <a:rPr lang="bg-BG" sz="5400" b="1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FC000"/>
                </a:solidFill>
              </a:rPr>
              <a:t>З</a:t>
            </a:r>
            <a:r>
              <a:rPr lang="bg-BG" sz="5400" b="1" cap="none" spc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FC000"/>
                </a:solidFill>
                <a:effectLst/>
              </a:rPr>
              <a:t>ГРАЖДА </a:t>
            </a:r>
            <a:r>
              <a:rPr lang="bg-BG" sz="5400" b="1" cap="none" spc="0" dirty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FC000"/>
                </a:solidFill>
                <a:effectLst/>
              </a:rPr>
              <a:t>ХАРАКТЕР,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2226013" y="5441594"/>
            <a:ext cx="8051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5400" b="1" cap="none" spc="0" dirty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FFC000"/>
                </a:solidFill>
                <a:effectLst/>
              </a:rPr>
              <a:t>ТОЙ РАЗКРИВА ХАРАКТЕР!</a:t>
            </a:r>
          </a:p>
        </p:txBody>
      </p:sp>
    </p:spTree>
    <p:extLst>
      <p:ext uri="{BB962C8B-B14F-4D97-AF65-F5344CB8AC3E}">
        <p14:creationId xmlns:p14="http://schemas.microsoft.com/office/powerpoint/2010/main" val="285087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251" y="946972"/>
            <a:ext cx="3056853" cy="407580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335" y="4883972"/>
            <a:ext cx="2840019" cy="197402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995" y="-1"/>
            <a:ext cx="4503868" cy="337790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8240"/>
            <a:ext cx="2721685" cy="204126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35" y="4235952"/>
            <a:ext cx="3007328" cy="2622048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1301674" y="1166587"/>
            <a:ext cx="89333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Звездните спортисти използват естествено-приложни движения за развиване на двигателните качества, участваха с желание в спортно-подготвителната дейност и изпълниха елементи от различни спортове.</a:t>
            </a:r>
          </a:p>
        </p:txBody>
      </p:sp>
    </p:spTree>
    <p:extLst>
      <p:ext uri="{BB962C8B-B14F-4D97-AF65-F5344CB8AC3E}">
        <p14:creationId xmlns:p14="http://schemas.microsoft.com/office/powerpoint/2010/main" val="35822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0"/>
    </mc:Choice>
    <mc:Fallback xmlns="">
      <p:transition spd="slow" advClick="0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21" presetClass="exit" presetSubtype="1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1" presetClass="exit" presetSubtype="1" fill="hold" grpId="1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0" grpI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60433" cy="327032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567" y="3587676"/>
            <a:ext cx="4360433" cy="3270324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3420931" y="1997827"/>
            <a:ext cx="55617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… ако не се предадеш, в края на краищата може и да победиш…</a:t>
            </a:r>
          </a:p>
          <a:p>
            <a:pPr algn="r"/>
            <a:r>
              <a:rPr lang="bg-BG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Артър </a:t>
            </a:r>
            <a:r>
              <a:rPr lang="bg-BG" sz="36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Хейли</a:t>
            </a:r>
            <a:endParaRPr lang="bg-BG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39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281870" y="774709"/>
            <a:ext cx="37765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Сбрали са се днес другари,</a:t>
            </a:r>
          </a:p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тази вечер – коледари</a:t>
            </a:r>
          </a:p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всеки дом да посетят</a:t>
            </a:r>
          </a:p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мир, надежда да дарят.</a:t>
            </a:r>
          </a:p>
          <a:p>
            <a:endParaRPr lang="bg-BG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4219">
            <a:off x="206092" y="296186"/>
            <a:ext cx="2893295" cy="216997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9263">
            <a:off x="8611539" y="227931"/>
            <a:ext cx="3077584" cy="230818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9078">
            <a:off x="593636" y="2018104"/>
            <a:ext cx="2864382" cy="214828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0614">
            <a:off x="197505" y="4141765"/>
            <a:ext cx="3898684" cy="2278778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868">
            <a:off x="8791734" y="1880933"/>
            <a:ext cx="2242970" cy="2990626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823">
            <a:off x="7764719" y="4122574"/>
            <a:ext cx="3443357" cy="2582518"/>
          </a:xfrm>
          <a:prstGeom prst="rect">
            <a:avLst/>
          </a:prstGeom>
        </p:spPr>
      </p:pic>
      <p:sp>
        <p:nvSpPr>
          <p:cNvPr id="12" name="Текстово поле 11"/>
          <p:cNvSpPr txBox="1"/>
          <p:nvPr/>
        </p:nvSpPr>
        <p:spPr>
          <a:xfrm>
            <a:off x="4378362" y="3376246"/>
            <a:ext cx="35975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Коледата свята</a:t>
            </a:r>
          </a:p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 да има на земята,</a:t>
            </a:r>
          </a:p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празника ни свят</a:t>
            </a:r>
          </a:p>
          <a:p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всеки дом да е богат.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6350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7144">
            <a:off x="226166" y="380072"/>
            <a:ext cx="3972438" cy="297932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069">
            <a:off x="7114337" y="1696790"/>
            <a:ext cx="4394151" cy="3295613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1943443" y="3344596"/>
            <a:ext cx="553312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Дядо Коледа ще дойде днеска </a:t>
            </a:r>
          </a:p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нашата градина детска.</a:t>
            </a:r>
          </a:p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Седнал на шейна крилата,</a:t>
            </a:r>
          </a:p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 се спусне от билата.</a:t>
            </a:r>
          </a:p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чудни дарове</a:t>
            </a:r>
          </a:p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 зарадва той децата.</a:t>
            </a:r>
          </a:p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Снежен облак вън се вдига.</a:t>
            </a:r>
          </a:p>
          <a:p>
            <a:r>
              <a:rPr lang="bg-BG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Тихо, Дядо Коледа пристига!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6168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00"/>
    </mc:Choice>
    <mc:Fallback xmlns="">
      <p:transition spd="slow" advClick="0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0" y="-10758"/>
            <a:ext cx="65514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 сме пожарникари, всеки ден гасим пожари.</a:t>
            </a:r>
          </a:p>
          <a:p>
            <a:endParaRPr lang="bg-BG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2999" y="322135"/>
            <a:ext cx="63147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 пожарната кола, возим тонове вода. </a:t>
            </a:r>
          </a:p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Щом разпънем маркучи, огъня ще си го получи.</a:t>
            </a:r>
          </a:p>
          <a:p>
            <a:endParaRPr lang="bg-BG" sz="2000" dirty="0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0" y="988484"/>
            <a:ext cx="6476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Дружни сили ще положим, на мястото му да го сложим.</a:t>
            </a:r>
          </a:p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пламъци не ни е страх, смело борим се със тях.</a:t>
            </a:r>
          </a:p>
          <a:p>
            <a:endParaRPr lang="bg-BG" sz="2000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81797" y="1640348"/>
            <a:ext cx="658739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 пушек ни полази, слагаме противогази.</a:t>
            </a:r>
          </a:p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Гордо носим униформа, винаги в отлична форма.</a:t>
            </a:r>
          </a:p>
          <a:p>
            <a:endParaRPr lang="bg-BG" dirty="0"/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0" y="2343774"/>
            <a:ext cx="7713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 е нашето призвание, да помагаме с желание.</a:t>
            </a:r>
          </a:p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най-голямата награда ни е да спасим сграда.</a:t>
            </a: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0" y="3051660"/>
            <a:ext cx="758414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от нас едно да знаеш, с огън да не си играеш.</a:t>
            </a:r>
          </a:p>
          <a:p>
            <a:r>
              <a:rPr lang="bg-BG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 за малките деца е опасна тази игра.</a:t>
            </a:r>
          </a:p>
          <a:p>
            <a:endParaRPr lang="bg-BG" dirty="0"/>
          </a:p>
          <a:p>
            <a:endParaRPr lang="bg-BG" dirty="0"/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5497158" y="5690795"/>
            <a:ext cx="2697953" cy="69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pic>
        <p:nvPicPr>
          <p:cNvPr id="17" name="Картина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966">
            <a:off x="6982577" y="126279"/>
            <a:ext cx="2375230" cy="2830707"/>
          </a:xfrm>
          <a:prstGeom prst="rect">
            <a:avLst/>
          </a:prstGeom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3153">
            <a:off x="242123" y="3960859"/>
            <a:ext cx="2206027" cy="2785028"/>
          </a:xfrm>
          <a:prstGeom prst="rect">
            <a:avLst/>
          </a:prstGeom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1379">
            <a:off x="2515572" y="3918472"/>
            <a:ext cx="2354274" cy="2885992"/>
          </a:xfrm>
          <a:prstGeom prst="rect">
            <a:avLst/>
          </a:prstGeom>
        </p:spPr>
      </p:pic>
      <p:pic>
        <p:nvPicPr>
          <p:cNvPr id="20" name="Картина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500">
            <a:off x="9965448" y="135565"/>
            <a:ext cx="1872162" cy="3112819"/>
          </a:xfrm>
          <a:prstGeom prst="rect">
            <a:avLst/>
          </a:prstGeom>
        </p:spPr>
      </p:pic>
      <p:pic>
        <p:nvPicPr>
          <p:cNvPr id="21" name="Картина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299" y="3960337"/>
            <a:ext cx="3863550" cy="2897663"/>
          </a:xfrm>
          <a:prstGeom prst="rect">
            <a:avLst/>
          </a:prstGeom>
        </p:spPr>
      </p:pic>
      <p:pic>
        <p:nvPicPr>
          <p:cNvPr id="22" name="Картина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707" y="3478087"/>
            <a:ext cx="3419845" cy="242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2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00"/>
    </mc:Choice>
    <mc:Fallback xmlns="">
      <p:transition spd="slow" advClick="0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402731" y="4864730"/>
            <a:ext cx="53543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Звездички, справящи се добре по всички образователни направления, заслужено бяха наградени със златни и сребърни медали от национално състезание „ Многознайко“, както в есенния, така и в зимния кръг.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1183">
            <a:off x="379880" y="578892"/>
            <a:ext cx="2277259" cy="280558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815" y="2190353"/>
            <a:ext cx="4135419" cy="265982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9292">
            <a:off x="9322350" y="407967"/>
            <a:ext cx="2521269" cy="310116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218">
            <a:off x="8803116" y="3381340"/>
            <a:ext cx="2707565" cy="331406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973">
            <a:off x="721337" y="2981774"/>
            <a:ext cx="2488435" cy="3583853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0" y="42990"/>
            <a:ext cx="5701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 звука в началото и края на думата.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2462151" y="393823"/>
            <a:ext cx="4919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Броят до десет в прав и обратен ред.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2026452" y="790823"/>
            <a:ext cx="6268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Сравняват обекти по техните признаци, назовават дните на седмицата, месеците и сезоните.</a:t>
            </a: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5042973" y="1481546"/>
            <a:ext cx="4705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Довършват модел по образец като изрязват, съединяват и залепват.</a:t>
            </a:r>
          </a:p>
        </p:txBody>
      </p:sp>
    </p:spTree>
    <p:extLst>
      <p:ext uri="{BB962C8B-B14F-4D97-AF65-F5344CB8AC3E}">
        <p14:creationId xmlns:p14="http://schemas.microsoft.com/office/powerpoint/2010/main" val="387088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2000"/>
    </mc:Choice>
    <mc:Fallback xmlns="">
      <p:transition spd="slow" advClick="0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210611" y="763793"/>
            <a:ext cx="478715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Цъфнаха цветя шарени.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Скокнаха моми галени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 росата да се измият,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върбови венци да свият,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 пръстени да ги накичат,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за обич да ги наричат…</a:t>
            </a:r>
          </a:p>
          <a:p>
            <a:endParaRPr lang="bg-BG" sz="2400" dirty="0">
              <a:solidFill>
                <a:srgbClr val="FF0000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Отварят ракли шарени,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изваждат рокли алени,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престилки – </a:t>
            </a:r>
            <a:r>
              <a:rPr lang="bg-BG" sz="2400" dirty="0" err="1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сърмотъкани</a:t>
            </a:r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сребърни, тежки колани,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ризи с шевици богати,</a:t>
            </a:r>
          </a:p>
          <a:p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нанизи тежки от злато…</a:t>
            </a: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1025">
            <a:off x="5211717" y="434160"/>
            <a:ext cx="4839384" cy="3162481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2639">
            <a:off x="8894928" y="2651216"/>
            <a:ext cx="2675676" cy="403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2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6666">
            <a:off x="-69898" y="2685831"/>
            <a:ext cx="3310406" cy="248501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956">
            <a:off x="100520" y="4724388"/>
            <a:ext cx="3575711" cy="195939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368">
            <a:off x="8071343" y="240102"/>
            <a:ext cx="3726637" cy="279497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8780">
            <a:off x="7860223" y="2421059"/>
            <a:ext cx="4148875" cy="2333742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3442446" y="2124139"/>
            <a:ext cx="44753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rgbClr val="FF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Облечени в народни носии лазарките от група „ Звездичка“, макар и малки, не в моминска възраст, каквато е традицията на красивия пролетен празник, представиха характерни песни и стихове….</a:t>
            </a:r>
          </a:p>
        </p:txBody>
      </p:sp>
      <p:sp>
        <p:nvSpPr>
          <p:cNvPr id="9" name="Текстово поле 8"/>
          <p:cNvSpPr txBox="1"/>
          <p:nvPr/>
        </p:nvSpPr>
        <p:spPr>
          <a:xfrm rot="20393536">
            <a:off x="53023" y="475735"/>
            <a:ext cx="3281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Лаленце</a:t>
            </a:r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люлее, Лазаре,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зелена ливада,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не било </a:t>
            </a:r>
            <a:r>
              <a:rPr lang="bg-B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лаленце</a:t>
            </a:r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Лазаре,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най-ми било детенце…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 rot="535035">
            <a:off x="8118542" y="5290306"/>
            <a:ext cx="3150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Тръгна мома за </a:t>
            </a:r>
            <a:r>
              <a:rPr lang="bg-B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водица</a:t>
            </a:r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bg-B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водица</a:t>
            </a:r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кобилица.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Дамяно хубава, Дамяно моме.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684471" y="237602"/>
            <a:ext cx="38919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Слънчеви лъчи галят днес земята!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Лазар слиза от небето във позлата!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оглежда се в очите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дечицата щастливи,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Лазарки – тъй мили!</a:t>
            </a: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4379599" y="4970200"/>
            <a:ext cx="2955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Лазарчице</a:t>
            </a:r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китчице</a:t>
            </a:r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тропни дважди за мене,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ни станат китчици</a:t>
            </a:r>
          </a:p>
          <a:p>
            <a:r>
              <a:rPr lang="bg-B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двете бузки червени!</a:t>
            </a:r>
          </a:p>
        </p:txBody>
      </p:sp>
    </p:spTree>
    <p:extLst>
      <p:ext uri="{BB962C8B-B14F-4D97-AF65-F5344CB8AC3E}">
        <p14:creationId xmlns:p14="http://schemas.microsoft.com/office/powerpoint/2010/main" val="19573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0"/>
    </mc:Choice>
    <mc:Fallback xmlns="">
      <p:transition spd="slow" advClick="0" advTm="4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xit" presetSubtype="1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xit" presetSubtype="1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xit" presetSubtype="1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xit" presetSubtype="1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0" grpId="1"/>
      <p:bldP spid="11" grpId="0"/>
      <p:bldP spid="11" grpId="1"/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96820" y="710005"/>
            <a:ext cx="12095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latin typeface="Segoe Script" panose="030B0504020000000003" pitchFamily="66" charset="0"/>
              </a:rPr>
              <a:t>Скъпи деца, спомняме си мига, в който вие за първи път с безкрайно вълнение прекрачихте прага на детската градина, стискайки в малките си ръчички своите цветя, събрали цялата обич на света. Помним вашите пълни с топлота и обич ясни детски очички и вашата първа думичка „ Госпожо“. Тук в детската градина научихте първите вълшебни думи: „ Извинявай“, „ Моля“, 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„ Благодаря“. Държахме вашите ръчички, когато искахте да нарисувате първите си кръгчета.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И така започна нашето дълго пътуване към върха на познанието.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Пътят към него е не винаги лек.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Познанието се пази от двама мъдреци – ЗНАМ и МОГА.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Склоновете към върха трябва да се изкачват бавно и търпеливо.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Успяват тези, които са смели, любознателни и трудолюбиви.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Всеки ден ще правите по една крачка, която ще се доближава до върха на мъдростта.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Не се страхувайте, ако сгрешите. Всеки се учи от грешките си. По-важно е да знаете на къде сте тръгнали.</a:t>
            </a:r>
          </a:p>
          <a:p>
            <a:r>
              <a:rPr lang="bg-BG" sz="2000" dirty="0">
                <a:latin typeface="Segoe Script" panose="030B0504020000000003" pitchFamily="66" charset="0"/>
              </a:rPr>
              <a:t>Продължавайте да обичате и да мечтаете, защото човек е такъв, каквито са мечтите му!</a:t>
            </a:r>
          </a:p>
        </p:txBody>
      </p:sp>
    </p:spTree>
    <p:extLst>
      <p:ext uri="{BB962C8B-B14F-4D97-AF65-F5344CB8AC3E}">
        <p14:creationId xmlns:p14="http://schemas.microsoft.com/office/powerpoint/2010/main" val="22924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6000"/>
    </mc:Choice>
    <mc:Fallback xmlns="">
      <p:transition spd="slow" advClick="0" advTm="5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7585">
            <a:off x="161838" y="277343"/>
            <a:ext cx="3273041" cy="196723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249" y="4593291"/>
            <a:ext cx="3370729" cy="226470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499" y="1849353"/>
            <a:ext cx="3810000" cy="25527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1712">
            <a:off x="3347183" y="2184114"/>
            <a:ext cx="2414195" cy="293083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098" y="31507"/>
            <a:ext cx="2038401" cy="238492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3813">
            <a:off x="77830" y="4251725"/>
            <a:ext cx="3359407" cy="230455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2216">
            <a:off x="8551221" y="292590"/>
            <a:ext cx="3520206" cy="228813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383" y="4182642"/>
            <a:ext cx="2196517" cy="267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1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0585" cy="282926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622" y="303785"/>
            <a:ext cx="2400585" cy="282926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2" y="-4918"/>
            <a:ext cx="2400585" cy="282926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63" y="217067"/>
            <a:ext cx="2422104" cy="282926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724" y="3590"/>
            <a:ext cx="2400585" cy="282926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" y="3306170"/>
            <a:ext cx="2400585" cy="2829261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07" y="3740299"/>
            <a:ext cx="2400585" cy="2829261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12" y="3390094"/>
            <a:ext cx="2422104" cy="2829261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172122" y="2936838"/>
            <a:ext cx="1882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2293007" y="3121504"/>
            <a:ext cx="2198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АЛЕКСАНДЪР</a:t>
            </a: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4623014" y="2894058"/>
            <a:ext cx="1925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АЛЕН</a:t>
            </a: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6680495" y="3176617"/>
            <a:ext cx="229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БОЖИДАРА Н.</a:t>
            </a: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9127041" y="2894058"/>
            <a:ext cx="1979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БОЖИДАРА П.</a:t>
            </a:r>
          </a:p>
          <a:p>
            <a:endParaRPr lang="bg-BG" dirty="0"/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175950" y="6124480"/>
            <a:ext cx="1699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</a:t>
            </a:r>
          </a:p>
        </p:txBody>
      </p:sp>
      <p:sp>
        <p:nvSpPr>
          <p:cNvPr id="16" name="Текстово поле 15"/>
          <p:cNvSpPr txBox="1"/>
          <p:nvPr/>
        </p:nvSpPr>
        <p:spPr>
          <a:xfrm>
            <a:off x="2557383" y="6481679"/>
            <a:ext cx="187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</a:t>
            </a: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4752266" y="6297013"/>
            <a:ext cx="1928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ГАМЗЕ</a:t>
            </a:r>
          </a:p>
        </p:txBody>
      </p:sp>
      <p:pic>
        <p:nvPicPr>
          <p:cNvPr id="18" name="Картина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387" y="3540389"/>
            <a:ext cx="2398134" cy="2821830"/>
          </a:xfrm>
          <a:prstGeom prst="rect">
            <a:avLst/>
          </a:prstGeom>
        </p:spPr>
      </p:pic>
      <p:sp>
        <p:nvSpPr>
          <p:cNvPr id="19" name="Текстово поле 18"/>
          <p:cNvSpPr txBox="1"/>
          <p:nvPr/>
        </p:nvSpPr>
        <p:spPr>
          <a:xfrm>
            <a:off x="7477535" y="6384894"/>
            <a:ext cx="1649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ГЕОРГИ</a:t>
            </a:r>
          </a:p>
        </p:txBody>
      </p:sp>
      <p:sp>
        <p:nvSpPr>
          <p:cNvPr id="20" name="Текстово поле 19"/>
          <p:cNvSpPr txBox="1"/>
          <p:nvPr/>
        </p:nvSpPr>
        <p:spPr>
          <a:xfrm>
            <a:off x="9127041" y="3796329"/>
            <a:ext cx="330520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0000"/>
                </a:solidFill>
                <a:latin typeface="Segoe Script" panose="030B0504020000000003" pitchFamily="66" charset="0"/>
              </a:rPr>
              <a:t>На добър час и успех в училище Звездички!</a:t>
            </a:r>
          </a:p>
          <a:p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78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50" y="0"/>
            <a:ext cx="2259106" cy="290456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308" y="-150605"/>
            <a:ext cx="2259106" cy="290456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978" y="0"/>
            <a:ext cx="2259106" cy="290456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936" y="193639"/>
            <a:ext cx="2259106" cy="290456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894" y="0"/>
            <a:ext cx="2259106" cy="290456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3204"/>
            <a:ext cx="2259106" cy="290456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69" y="3291841"/>
            <a:ext cx="2259106" cy="290456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733" y="3485480"/>
            <a:ext cx="2296759" cy="2904564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7559936" y="4014432"/>
            <a:ext cx="433533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0000"/>
                </a:solidFill>
                <a:latin typeface="Segoe Script" panose="030B0504020000000003" pitchFamily="66" charset="0"/>
              </a:rPr>
              <a:t>На добър час и успех в училище Звездички!</a:t>
            </a:r>
          </a:p>
          <a:p>
            <a:pPr algn="ctr"/>
            <a:endParaRPr lang="bg-BG" dirty="0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753034" y="2961946"/>
            <a:ext cx="1635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ДАНИЕЛ</a:t>
            </a: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3268979" y="2834663"/>
            <a:ext cx="1861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ДАРИЯ</a:t>
            </a: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5749514" y="2961946"/>
            <a:ext cx="175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</a:t>
            </a: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7896114" y="3146612"/>
            <a:ext cx="193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ДИМИТЪР И.</a:t>
            </a: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10212146" y="2968675"/>
            <a:ext cx="1962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ДИМИТЪР К.</a:t>
            </a:r>
          </a:p>
          <a:p>
            <a:endParaRPr lang="bg-BG" dirty="0"/>
          </a:p>
        </p:txBody>
      </p:sp>
      <p:sp>
        <p:nvSpPr>
          <p:cNvPr id="16" name="Текстово поле 15"/>
          <p:cNvSpPr txBox="1"/>
          <p:nvPr/>
        </p:nvSpPr>
        <p:spPr>
          <a:xfrm>
            <a:off x="533623" y="6390044"/>
            <a:ext cx="1854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ЕЛМИРА</a:t>
            </a:r>
          </a:p>
          <a:p>
            <a:endParaRPr lang="bg-BG" dirty="0"/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2647722" y="6273495"/>
            <a:ext cx="201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ЕМИРХАН</a:t>
            </a:r>
          </a:p>
          <a:p>
            <a:endParaRPr lang="bg-BG" dirty="0"/>
          </a:p>
        </p:txBody>
      </p:sp>
      <p:sp>
        <p:nvSpPr>
          <p:cNvPr id="18" name="Текстово поле 17"/>
          <p:cNvSpPr txBox="1"/>
          <p:nvPr/>
        </p:nvSpPr>
        <p:spPr>
          <a:xfrm>
            <a:off x="5348791" y="6393641"/>
            <a:ext cx="1935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ЕНЕС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305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73045" cy="307668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95" y="3389093"/>
            <a:ext cx="2255856" cy="307668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270" y="-1"/>
            <a:ext cx="2173045" cy="307668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217" y="3389094"/>
            <a:ext cx="2173045" cy="307668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40" y="0"/>
            <a:ext cx="2173045" cy="3076687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330236" y="3065929"/>
            <a:ext cx="213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КРИСТИАН</a:t>
            </a:r>
          </a:p>
          <a:p>
            <a:endParaRPr lang="bg-BG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834181" y="6465780"/>
            <a:ext cx="1785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КРИСТИНА</a:t>
            </a:r>
          </a:p>
          <a:p>
            <a:endParaRPr lang="bg-BG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4690336" y="3065929"/>
            <a:ext cx="212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</a:t>
            </a:r>
          </a:p>
          <a:p>
            <a:endParaRPr lang="bg-BG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5579968" y="6444704"/>
            <a:ext cx="2316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МАРТИН</a:t>
            </a:r>
          </a:p>
          <a:p>
            <a:endParaRPr lang="bg-BG" dirty="0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9187032" y="3140796"/>
            <a:ext cx="185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МЕРТ</a:t>
            </a:r>
          </a:p>
          <a:p>
            <a:endParaRPr lang="bg-BG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7896113" y="4023360"/>
            <a:ext cx="381896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0000"/>
                </a:solidFill>
                <a:latin typeface="Segoe Script" panose="030B0504020000000003" pitchFamily="66" charset="0"/>
              </a:rPr>
              <a:t>На добър час и успех в училище Звездички!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2641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23652" cy="314123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81" y="10757"/>
            <a:ext cx="2603350" cy="314123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559" y="3287366"/>
            <a:ext cx="2323652" cy="314123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91" y="10757"/>
            <a:ext cx="2323652" cy="314123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189" y="3253315"/>
            <a:ext cx="2323652" cy="3141232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623944" y="3238053"/>
            <a:ext cx="181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НЕЛИН</a:t>
            </a:r>
          </a:p>
          <a:p>
            <a:endParaRPr lang="bg-BG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4163211" y="3253315"/>
            <a:ext cx="2065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</a:t>
            </a:r>
          </a:p>
          <a:p>
            <a:endParaRPr lang="bg-BG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7917628" y="3256805"/>
            <a:ext cx="2366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СТЕФАН</a:t>
            </a:r>
            <a:endParaRPr lang="bg-BG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2667896" y="6534834"/>
            <a:ext cx="1710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РАЯ</a:t>
            </a:r>
          </a:p>
          <a:p>
            <a:endParaRPr lang="bg-BG" dirty="0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5986631" y="6439388"/>
            <a:ext cx="2345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ЦВЕТАЛИЯ</a:t>
            </a:r>
          </a:p>
          <a:p>
            <a:endParaRPr lang="bg-BG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8713694" y="4100286"/>
            <a:ext cx="314123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0000"/>
                </a:solidFill>
                <a:latin typeface="Segoe Script" panose="030B0504020000000003" pitchFamily="66" charset="0"/>
              </a:rPr>
              <a:t>На добър час и успех в училище Звездички!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9275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/>
    </mc:Choice>
    <mc:Fallback xmlns="">
      <p:transition spd="slow"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6311</TotalTime>
  <Words>850</Words>
  <Application>Microsoft Office PowerPoint</Application>
  <PresentationFormat>Широк екран</PresentationFormat>
  <Paragraphs>120</Paragraphs>
  <Slides>22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Comic Sans MS</vt:lpstr>
      <vt:lpstr>Segoe Script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Lenovo</dc:creator>
  <cp:lastModifiedBy>Legacy</cp:lastModifiedBy>
  <cp:revision>51</cp:revision>
  <dcterms:created xsi:type="dcterms:W3CDTF">2022-05-09T08:46:12Z</dcterms:created>
  <dcterms:modified xsi:type="dcterms:W3CDTF">2022-06-08T10:58:32Z</dcterms:modified>
</cp:coreProperties>
</file>