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sldIdLst>
    <p:sldId id="256" r:id="rId5"/>
    <p:sldId id="257" r:id="rId6"/>
    <p:sldId id="258" r:id="rId7"/>
    <p:sldId id="259" r:id="rId8"/>
    <p:sldId id="261" r:id="rId9"/>
    <p:sldId id="263" r:id="rId10"/>
    <p:sldId id="264" r:id="rId11"/>
    <p:sldId id="266" r:id="rId12"/>
    <p:sldId id="271" r:id="rId13"/>
    <p:sldId id="281" r:id="rId14"/>
    <p:sldId id="268" r:id="rId15"/>
    <p:sldId id="269" r:id="rId16"/>
    <p:sldId id="272" r:id="rId17"/>
    <p:sldId id="274" r:id="rId18"/>
    <p:sldId id="275" r:id="rId19"/>
    <p:sldId id="277" r:id="rId20"/>
    <p:sldId id="278" r:id="rId21"/>
    <p:sldId id="279" r:id="rId22"/>
    <p:sldId id="280" r:id="rId23"/>
    <p:sldId id="282" r:id="rId2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outlineViewPr>
    <p:cViewPr>
      <p:scale>
        <a:sx n="33" d="100"/>
        <a:sy n="33" d="100"/>
      </p:scale>
      <p:origin x="0" y="-14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4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6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2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5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53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72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7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05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8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9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39" r:id="rId6"/>
    <p:sldLayoutId id="2147483735" r:id="rId7"/>
    <p:sldLayoutId id="2147483736" r:id="rId8"/>
    <p:sldLayoutId id="2147483737" r:id="rId9"/>
    <p:sldLayoutId id="2147483738" r:id="rId10"/>
    <p:sldLayoutId id="214748374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e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fif"/><Relationship Id="rId2" Type="http://schemas.openxmlformats.org/officeDocument/2006/relationships/image" Target="../media/image37.jfi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jfif"/><Relationship Id="rId4" Type="http://schemas.openxmlformats.org/officeDocument/2006/relationships/image" Target="../media/image39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820888B-4EA5-E0E8-6D52-7733E1E77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4B08D0C-E593-AA27-6B48-766BCD6AC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813" y="896683"/>
            <a:ext cx="6735097" cy="3303764"/>
          </a:xfrm>
        </p:spPr>
        <p:txBody>
          <a:bodyPr anchor="t">
            <a:noAutofit/>
          </a:bodyPr>
          <a:lstStyle/>
          <a:p>
            <a:pPr algn="ctr"/>
            <a:r>
              <a:rPr lang="bg-BG" sz="3600" dirty="0">
                <a:solidFill>
                  <a:srgbClr val="00CC99"/>
                </a:solidFill>
              </a:rPr>
              <a:t>Трета група</a:t>
            </a:r>
            <a:br>
              <a:rPr lang="bg-BG" sz="3600" dirty="0">
                <a:solidFill>
                  <a:srgbClr val="00CC99"/>
                </a:solidFill>
              </a:rPr>
            </a:br>
            <a:r>
              <a:rPr lang="bg-BG" sz="3600" dirty="0">
                <a:solidFill>
                  <a:srgbClr val="00CC99"/>
                </a:solidFill>
              </a:rPr>
              <a:t>„Звездичка“-</a:t>
            </a:r>
            <a:br>
              <a:rPr lang="bg-BG" sz="3600" dirty="0">
                <a:solidFill>
                  <a:srgbClr val="00CC99"/>
                </a:solidFill>
              </a:rPr>
            </a:br>
            <a:r>
              <a:rPr lang="bg-BG" sz="3600" dirty="0">
                <a:solidFill>
                  <a:srgbClr val="00CC99"/>
                </a:solidFill>
              </a:rPr>
              <a:t>ДГ №5 „Червената шапчица“ </a:t>
            </a:r>
            <a:r>
              <a:rPr lang="bg-BG" sz="3600" dirty="0" err="1">
                <a:solidFill>
                  <a:srgbClr val="00CC99"/>
                </a:solidFill>
              </a:rPr>
              <a:t>гр.Търговище</a:t>
            </a:r>
            <a:br>
              <a:rPr lang="bg-BG" sz="3600">
                <a:solidFill>
                  <a:srgbClr val="00CC99"/>
                </a:solidFill>
              </a:rPr>
            </a:br>
            <a:r>
              <a:rPr lang="bg-BG" sz="3600">
                <a:solidFill>
                  <a:srgbClr val="00CC99"/>
                </a:solidFill>
              </a:rPr>
              <a:t>2024-2025г.</a:t>
            </a:r>
            <a:endParaRPr lang="bg-BG" sz="3600" dirty="0">
              <a:solidFill>
                <a:srgbClr val="00CC99"/>
              </a:solidFill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BAC21D36-C7E8-ED89-A087-0E01C006F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7523" y="4200447"/>
            <a:ext cx="3767501" cy="1706533"/>
          </a:xfrm>
        </p:spPr>
        <p:txBody>
          <a:bodyPr anchor="t">
            <a:noAutofit/>
          </a:bodyPr>
          <a:lstStyle/>
          <a:p>
            <a:r>
              <a:rPr lang="bg-BG" sz="3200" dirty="0">
                <a:solidFill>
                  <a:srgbClr val="FFFF00"/>
                </a:solidFill>
              </a:rPr>
              <a:t>Г-жа Василева </a:t>
            </a:r>
          </a:p>
          <a:p>
            <a:r>
              <a:rPr lang="bg-BG" sz="3200" dirty="0">
                <a:solidFill>
                  <a:srgbClr val="FFFF00"/>
                </a:solidFill>
              </a:rPr>
              <a:t>Г-жа Йорданова</a:t>
            </a:r>
          </a:p>
          <a:p>
            <a:r>
              <a:rPr lang="bg-BG" sz="3200" dirty="0">
                <a:solidFill>
                  <a:srgbClr val="FFFF00"/>
                </a:solidFill>
              </a:rPr>
              <a:t>Леля Гюлшен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6B5A8BF-0680-F9A7-27B1-3971EC934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Картина 5" descr="Картина, която съдържа Детско изкуство, Графика, рисунка, графичен дизай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AC1B246-F163-3F63-1DC8-38A8F82AF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98" y="896683"/>
            <a:ext cx="47625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72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2">
            <a:extLst>
              <a:ext uri="{FF2B5EF4-FFF2-40B4-BE49-F238E27FC236}">
                <a16:creationId xmlns:a16="http://schemas.microsoft.com/office/drawing/2014/main" id="{175EAFFD-4A47-DD53-4F76-BD457E18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6EB619E-6F15-FD2A-FFA9-48190DABA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200400" cy="24323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Здравей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Детска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градина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8" name="Freeform: Shape 24">
            <a:extLst>
              <a:ext uri="{FF2B5EF4-FFF2-40B4-BE49-F238E27FC236}">
                <a16:creationId xmlns:a16="http://schemas.microsoft.com/office/drawing/2014/main" id="{7CC1FECC-9CA4-341C-7E20-4728C5147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9" name="Content Placeholder 19">
            <a:extLst>
              <a:ext uri="{FF2B5EF4-FFF2-40B4-BE49-F238E27FC236}">
                <a16:creationId xmlns:a16="http://schemas.microsoft.com/office/drawing/2014/main" id="{3CACB10C-E7D1-EF30-7013-D3452BDB4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3538728"/>
            <a:ext cx="3200400" cy="2816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sz="2800" dirty="0">
                <a:solidFill>
                  <a:srgbClr val="0070C0"/>
                </a:solidFill>
              </a:rPr>
              <a:t>Първият учебен ден премина с песни, игри, забавления и театър „</a:t>
            </a:r>
            <a:r>
              <a:rPr lang="bg-BG" sz="2800" dirty="0" err="1">
                <a:solidFill>
                  <a:srgbClr val="0070C0"/>
                </a:solidFill>
              </a:rPr>
              <a:t>Косе</a:t>
            </a:r>
            <a:r>
              <a:rPr lang="bg-BG" sz="2800" dirty="0">
                <a:solidFill>
                  <a:srgbClr val="0070C0"/>
                </a:solidFill>
              </a:rPr>
              <a:t> </a:t>
            </a:r>
            <a:r>
              <a:rPr lang="bg-BG" sz="2800" dirty="0" err="1">
                <a:solidFill>
                  <a:srgbClr val="0070C0"/>
                </a:solidFill>
              </a:rPr>
              <a:t>Босе</a:t>
            </a:r>
            <a:r>
              <a:rPr lang="bg-BG" sz="2800" dirty="0">
                <a:solidFill>
                  <a:srgbClr val="0070C0"/>
                </a:solidFill>
              </a:rPr>
              <a:t>“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5" name="Контейнер за съдържание 4" descr="Картина, която съдържа дрехи, стена, на закрит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CDEA2A0-AC97-3608-05D8-226F1F935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6" r="29629" b="2"/>
          <a:stretch>
            <a:fillRect/>
          </a:stretch>
        </p:blipFill>
        <p:spPr>
          <a:xfrm>
            <a:off x="4136609" y="970929"/>
            <a:ext cx="7534183" cy="537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8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3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Rectangle 15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32B1F77-0024-4E78-FEED-60BAED5AB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818592"/>
            <a:ext cx="6300216" cy="13258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100" b="1" kern="1200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Европейски</a:t>
            </a:r>
            <a:r>
              <a:rPr lang="en-US" sz="2100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ден</a:t>
            </a:r>
            <a:r>
              <a:rPr lang="en-US" sz="2100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на</a:t>
            </a:r>
            <a:r>
              <a:rPr lang="en-US" sz="2100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спорта-27.09.2024г.</a:t>
            </a:r>
            <a:br>
              <a:rPr lang="en-US" sz="2100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</a:b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Отбелязахме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Европейският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ден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спорта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стадиона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с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футбол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за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момчета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и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народна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топка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за</a:t>
            </a:r>
            <a:r>
              <a:rPr lang="en-US" sz="21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1" kern="120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момичета</a:t>
            </a:r>
            <a:endParaRPr lang="en-US" sz="2100" b="1" kern="12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28192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Контейнер за съдържание 8" descr="Картина, която съдържа на открито, човек, трева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298CE3B-71FE-39B7-D91D-F9C527C3485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3" r="5134" b="-1"/>
          <a:stretch>
            <a:fillRect/>
          </a:stretch>
        </p:blipFill>
        <p:spPr>
          <a:xfrm>
            <a:off x="517866" y="2429691"/>
            <a:ext cx="6281929" cy="3916313"/>
          </a:xfrm>
          <a:prstGeom prst="rect">
            <a:avLst/>
          </a:prstGeom>
        </p:spPr>
      </p:pic>
      <p:pic>
        <p:nvPicPr>
          <p:cNvPr id="11" name="Контейнер за съдържание 10" descr="Картина, която съдържа на открито, трева, човек, атлетична игр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01B7E8D-2315-E530-DF4A-D6212413E8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378" y="87790"/>
            <a:ext cx="4729208" cy="2004712"/>
          </a:xfrm>
        </p:spPr>
      </p:pic>
      <p:pic>
        <p:nvPicPr>
          <p:cNvPr id="13" name="Картина 12" descr="Картина, която съдържа трева, на открито, неб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79D11BA-F6A8-1261-14AF-2CD68EDCD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504" y="2144472"/>
            <a:ext cx="5074416" cy="2400932"/>
          </a:xfrm>
          <a:prstGeom prst="rect">
            <a:avLst/>
          </a:prstGeom>
        </p:spPr>
      </p:pic>
      <p:pic>
        <p:nvPicPr>
          <p:cNvPr id="23" name="Картина 22" descr="Картина, която съдържа на открито, трева, човек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E59D86E-D5E9-A5E8-15F4-82729FC8BA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558" y="4637784"/>
            <a:ext cx="4806028" cy="216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6BC51F6-C800-1D4A-74D1-F4DFB8F55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Контейнер за съдържание 5" descr="Картина, която съдържа на открито, трева, човек, дър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AEA2917-851C-3DA9-56C2-3298D0A25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27858"/>
            <a:ext cx="5657482" cy="3861894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C4829B15-69DC-55BC-E795-FD00F5B13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8" name="Картина 7" descr="Картина, която съдържа на открито, трева, човек, дър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A781928-7A66-FD6B-BB36-8563E2E8A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2" y="841248"/>
            <a:ext cx="5520354" cy="2583714"/>
          </a:xfrm>
          <a:prstGeom prst="rect">
            <a:avLst/>
          </a:prstGeom>
        </p:spPr>
      </p:pic>
      <p:pic>
        <p:nvPicPr>
          <p:cNvPr id="14" name="Картина 13" descr="Картина, която съдържа на открито, човек, спорт, трев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65EF53E-0D29-03F2-643A-1C1842870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2" y="3575304"/>
            <a:ext cx="6160971" cy="292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3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51" name="Rectangle 40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C657E2C-35EE-CBE3-468E-2EE76FD65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9200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 b="1" kern="12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Есенна</a:t>
            </a:r>
            <a:r>
              <a:rPr lang="en-US" sz="3100" b="1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b="1" kern="12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изложба</a:t>
            </a:r>
            <a:r>
              <a:rPr lang="en-US" sz="3100" b="1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 –</a:t>
            </a:r>
            <a:r>
              <a:rPr lang="en-US" sz="3100" b="1" kern="12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изработване</a:t>
            </a:r>
            <a:r>
              <a:rPr lang="en-US" sz="3100" b="1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b="1" kern="12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на</a:t>
            </a:r>
            <a:r>
              <a:rPr lang="en-US" sz="3100" b="1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 „</a:t>
            </a:r>
            <a:r>
              <a:rPr lang="en-US" sz="3100" b="1" kern="12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Бухалче</a:t>
            </a:r>
            <a:r>
              <a:rPr lang="en-US" sz="3100" b="1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“ </a:t>
            </a:r>
            <a:r>
              <a:rPr lang="en-US" sz="3100" b="1" kern="12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съвместно</a:t>
            </a:r>
            <a:r>
              <a:rPr lang="en-US" sz="3100" b="1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 с </a:t>
            </a:r>
            <a:r>
              <a:rPr lang="en-US" sz="3100" b="1" kern="120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родителите</a:t>
            </a:r>
            <a:endParaRPr lang="en-US" sz="3100" b="1" kern="1200" dirty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2" name="Rectangle 42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Контейнер за съдържание 15">
            <a:extLst>
              <a:ext uri="{FF2B5EF4-FFF2-40B4-BE49-F238E27FC236}">
                <a16:creationId xmlns:a16="http://schemas.microsoft.com/office/drawing/2014/main" id="{435F5B88-54DD-F1E8-A3F8-E199F36454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0700" y="3047206"/>
            <a:ext cx="5029200" cy="2828925"/>
          </a:xfrm>
          <a:prstGeom prst="rect">
            <a:avLst/>
          </a:prstGeom>
        </p:spPr>
      </p:pic>
      <p:pic>
        <p:nvPicPr>
          <p:cNvPr id="8" name="Контейнер за съдържание 7" descr="Картина, която съдържа дрехи, Човешко лице, човек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ACEF1FB-2DA6-CAB7-691A-6638C31C1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5" r="-3" b="41152"/>
          <a:stretch>
            <a:fillRect/>
          </a:stretch>
        </p:blipFill>
        <p:spPr>
          <a:xfrm>
            <a:off x="6120940" y="508093"/>
            <a:ext cx="2684411" cy="2822297"/>
          </a:xfrm>
          <a:prstGeom prst="rect">
            <a:avLst/>
          </a:prstGeom>
        </p:spPr>
      </p:pic>
      <p:pic>
        <p:nvPicPr>
          <p:cNvPr id="10" name="Картина 9" descr="Картина, която съдържа дрехи, човек, маса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B701A37-EDEC-3C25-904F-75E5623C4A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0" r="-3" b="40578"/>
          <a:stretch>
            <a:fillRect/>
          </a:stretch>
        </p:blipFill>
        <p:spPr>
          <a:xfrm>
            <a:off x="8990625" y="508093"/>
            <a:ext cx="2684411" cy="2822297"/>
          </a:xfrm>
          <a:prstGeom prst="rect">
            <a:avLst/>
          </a:prstGeom>
        </p:spPr>
      </p:pic>
      <p:pic>
        <p:nvPicPr>
          <p:cNvPr id="14" name="Контейнер за съдържание 13" descr="Картина, която съдържа дрехи, човек, Човешко лице, ж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94ED32A-5A12-B9C0-67A4-4CB6C6FC8A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37" r="-3" b="18651"/>
          <a:stretch>
            <a:fillRect/>
          </a:stretch>
        </p:blipFill>
        <p:spPr>
          <a:xfrm>
            <a:off x="6120940" y="3516661"/>
            <a:ext cx="2684411" cy="2822298"/>
          </a:xfrm>
          <a:prstGeom prst="rect">
            <a:avLst/>
          </a:prstGeom>
        </p:spPr>
      </p:pic>
      <p:pic>
        <p:nvPicPr>
          <p:cNvPr id="6" name="Контейнер за съдържание 5" descr="Картина, която съдържа дрехи, човек, Човешко лице, Споделя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45D4F05-2B3C-00DF-263C-659C67A4C5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0" r="18347" b="-3"/>
          <a:stretch>
            <a:fillRect/>
          </a:stretch>
        </p:blipFill>
        <p:spPr>
          <a:xfrm>
            <a:off x="8990625" y="3516661"/>
            <a:ext cx="2684411" cy="2822298"/>
          </a:xfrm>
          <a:prstGeom prst="rect">
            <a:avLst/>
          </a:prstGeom>
        </p:spPr>
      </p:pic>
      <p:pic>
        <p:nvPicPr>
          <p:cNvPr id="20" name="Картина 19" descr="Картина, която съдържа дрехи, Човешко лице, човек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C885AD9-7494-28F8-BA66-5E004206A3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6" y="2441448"/>
            <a:ext cx="1841719" cy="4095374"/>
          </a:xfrm>
          <a:prstGeom prst="rect">
            <a:avLst/>
          </a:prstGeom>
        </p:spPr>
      </p:pic>
      <p:pic>
        <p:nvPicPr>
          <p:cNvPr id="23" name="Картина 22" descr="Картина, която съдържа дрехи, на открито, обувки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ED39BB9-21AF-EC35-8174-718D1B02E0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27989" y="2441448"/>
            <a:ext cx="1798235" cy="3998681"/>
          </a:xfrm>
          <a:prstGeom prst="rect">
            <a:avLst/>
          </a:prstGeom>
        </p:spPr>
      </p:pic>
      <p:pic>
        <p:nvPicPr>
          <p:cNvPr id="26" name="Картина 25" descr="Картина, която съдържа дрехи, човек, пеленаче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D5F7E85-7EDF-175C-526C-F5297E78EE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760" y="2417211"/>
            <a:ext cx="1852619" cy="411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9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406A394-3019-7B72-9842-42823066C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7039798" cy="565257"/>
          </a:xfrm>
        </p:spPr>
        <p:txBody>
          <a:bodyPr>
            <a:normAutofit/>
          </a:bodyPr>
          <a:lstStyle/>
          <a:p>
            <a:pPr algn="ctr"/>
            <a:r>
              <a:rPr lang="bg-BG" sz="2800" dirty="0">
                <a:solidFill>
                  <a:srgbClr val="C00000"/>
                </a:solidFill>
              </a:rPr>
              <a:t>Моят град, моят дом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2037925-4720-9B79-0BB9-E23061D79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7" y="1543665"/>
            <a:ext cx="7354431" cy="145556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bg-BG" dirty="0"/>
              <a:t>Дейността е по Национална програма „Хубаво е в детската градина“. Децата заедно със своите родители посетиха забележителности и характерни места от нашия град, направиха табла със снимки и разказаха на своите приятели какво са научили.</a:t>
            </a:r>
          </a:p>
        </p:txBody>
      </p:sp>
      <p:pic>
        <p:nvPicPr>
          <p:cNvPr id="8" name="Контейнер за съдържание 7" descr="Картина, която съдържа дрехи, човек, Човешко лице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E35ABD0-5398-A65D-9D78-82A4BF2BBD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85" y="3222112"/>
            <a:ext cx="2482453" cy="3309938"/>
          </a:xfrm>
        </p:spPr>
      </p:pic>
      <p:pic>
        <p:nvPicPr>
          <p:cNvPr id="10" name="Контейнер за съдържание 9" descr="Картина, която съдържа Човешко лице, дрехи, на закрит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E0FF75C-770F-2288-B850-A7B810B89AC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060" y="3222112"/>
            <a:ext cx="2482453" cy="3309938"/>
          </a:xfrm>
        </p:spPr>
      </p:pic>
      <p:pic>
        <p:nvPicPr>
          <p:cNvPr id="12" name="Картина 11" descr="Картина, която съдържа дрехи, човек, на закрито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761ED6E-4712-2E61-48EF-68EF99F23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11" y="1050469"/>
            <a:ext cx="3701503" cy="2776127"/>
          </a:xfrm>
          <a:prstGeom prst="rect">
            <a:avLst/>
          </a:prstGeom>
        </p:spPr>
      </p:pic>
      <p:pic>
        <p:nvPicPr>
          <p:cNvPr id="14" name="Картина 13" descr="Картина, която съдържа дрехи, на закрито, под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D5FDC22-7699-2CFF-B18A-BA1D03967D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12" y="3966924"/>
            <a:ext cx="3701503" cy="2776127"/>
          </a:xfrm>
          <a:prstGeom prst="rect">
            <a:avLst/>
          </a:prstGeom>
        </p:spPr>
      </p:pic>
      <p:pic>
        <p:nvPicPr>
          <p:cNvPr id="16" name="Картина 15" descr="Картина, която съдържа дрехи, човек, маса, груп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2A4018C-3C1F-D6F9-97D4-B578FE8294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683" y="4807945"/>
            <a:ext cx="2580141" cy="1935106"/>
          </a:xfrm>
          <a:prstGeom prst="rect">
            <a:avLst/>
          </a:prstGeom>
        </p:spPr>
      </p:pic>
      <p:pic>
        <p:nvPicPr>
          <p:cNvPr id="18" name="Картина 17" descr="Картина, която съдържа на закрито, дрехи, човек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0590CDD-329C-0317-DB20-F4F8252E12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23681" y="2791455"/>
            <a:ext cx="2580142" cy="193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6364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FB96A77-F277-A806-1E57-F774BA79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944" y="732602"/>
            <a:ext cx="5020056" cy="1459992"/>
          </a:xfrm>
        </p:spPr>
        <p:txBody>
          <a:bodyPr/>
          <a:lstStyle/>
          <a:p>
            <a:pPr algn="ctr"/>
            <a:r>
              <a:rPr lang="ru-RU" sz="2800" dirty="0" err="1">
                <a:solidFill>
                  <a:srgbClr val="FF0000"/>
                </a:solidFill>
              </a:rPr>
              <a:t>Фолклорни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игри</a:t>
            </a:r>
            <a:r>
              <a:rPr lang="ru-RU" sz="2800" dirty="0">
                <a:solidFill>
                  <a:srgbClr val="FF0000"/>
                </a:solidFill>
              </a:rPr>
              <a:t> за </a:t>
            </a:r>
            <a:r>
              <a:rPr lang="ru-RU" sz="2800" dirty="0" err="1">
                <a:solidFill>
                  <a:srgbClr val="FF0000"/>
                </a:solidFill>
              </a:rPr>
              <a:t>деца</a:t>
            </a:r>
            <a:r>
              <a:rPr lang="ru-RU" sz="2800" dirty="0">
                <a:solidFill>
                  <a:srgbClr val="FF0000"/>
                </a:solidFill>
              </a:rPr>
              <a:t>, </a:t>
            </a:r>
            <a:r>
              <a:rPr lang="ru-RU" sz="2800" dirty="0" err="1">
                <a:solidFill>
                  <a:srgbClr val="FFFF00"/>
                </a:solidFill>
              </a:rPr>
              <a:t>развиване</a:t>
            </a:r>
            <a:r>
              <a:rPr lang="ru-RU" sz="2800" dirty="0">
                <a:solidFill>
                  <a:srgbClr val="FFFF00"/>
                </a:solidFill>
              </a:rPr>
              <a:t> на </a:t>
            </a:r>
            <a:r>
              <a:rPr lang="ru-RU" sz="2800" dirty="0" err="1">
                <a:solidFill>
                  <a:srgbClr val="FFFF00"/>
                </a:solidFill>
              </a:rPr>
              <a:t>моториката</a:t>
            </a:r>
            <a:r>
              <a:rPr lang="ru-RU" sz="2800" dirty="0">
                <a:solidFill>
                  <a:srgbClr val="FFFF00"/>
                </a:solidFill>
              </a:rPr>
              <a:t> и </a:t>
            </a:r>
            <a:r>
              <a:rPr lang="ru-RU" sz="2800" dirty="0" err="1">
                <a:solidFill>
                  <a:srgbClr val="00B050"/>
                </a:solidFill>
              </a:rPr>
              <a:t>основни</a:t>
            </a:r>
            <a:r>
              <a:rPr lang="ru-RU" sz="2800" dirty="0">
                <a:solidFill>
                  <a:srgbClr val="00B050"/>
                </a:solidFill>
              </a:rPr>
              <a:t> </a:t>
            </a:r>
            <a:r>
              <a:rPr lang="ru-RU" sz="2800" dirty="0" err="1">
                <a:solidFill>
                  <a:srgbClr val="00B050"/>
                </a:solidFill>
              </a:rPr>
              <a:t>двигателни</a:t>
            </a:r>
            <a:r>
              <a:rPr lang="ru-RU" sz="2800" dirty="0">
                <a:solidFill>
                  <a:srgbClr val="00B050"/>
                </a:solidFill>
              </a:rPr>
              <a:t> умения</a:t>
            </a:r>
            <a:endParaRPr lang="bg-BG" sz="2800" dirty="0">
              <a:solidFill>
                <a:srgbClr val="00B050"/>
              </a:solidFill>
            </a:endParaRPr>
          </a:p>
        </p:txBody>
      </p:sp>
      <p:pic>
        <p:nvPicPr>
          <p:cNvPr id="5" name="476498908_9208734855906390_4032365832925665527_n">
            <a:hlinkClick r:id="" action="ppaction://media"/>
            <a:extLst>
              <a:ext uri="{FF2B5EF4-FFF2-40B4-BE49-F238E27FC236}">
                <a16:creationId xmlns:a16="http://schemas.microsoft.com/office/drawing/2014/main" id="{4631385A-DAFA-173D-7FCA-8A724AB8856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5067" y="732602"/>
            <a:ext cx="5165725" cy="2970213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89724DD-1968-79B5-1FBC-62D72A844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0463" y="3784622"/>
            <a:ext cx="5338917" cy="2770632"/>
          </a:xfrm>
        </p:spPr>
        <p:txBody>
          <a:bodyPr>
            <a:normAutofit/>
          </a:bodyPr>
          <a:lstStyle/>
          <a:p>
            <a:r>
              <a:rPr lang="bg-BG" sz="1800" b="1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Helvetica" panose="020B0604020202020204" pitchFamily="34" charset="0"/>
                <a:cs typeface="Times New Roman" panose="02020603050405020304" pitchFamily="18" charset="0"/>
              </a:rPr>
              <a:t>Ще Ви представим изпълнението на децата в два народни танца - “Огряла е месечинка “ и “Весело хорце”. Облеклото на децата, украсите също допринасят  за удоволствието, с което участват. Хорцата са към плана за дейностите включени в Национална програма “Хубаво е в детската градина”.</a:t>
            </a:r>
            <a:endParaRPr lang="bg-BG" sz="1800" dirty="0">
              <a:solidFill>
                <a:schemeClr val="accent5"/>
              </a:solidFill>
              <a:effectLst/>
              <a:latin typeface="Calibri" panose="020F0502020204030204" pitchFamily="34" charset="0"/>
              <a:ea typeface="DengXian" panose="020B0503020204020204" pitchFamily="2" charset="-122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3" name="ДГ №5 Червената шапчица">
            <a:hlinkClick r:id="" action="ppaction://media"/>
            <a:extLst>
              <a:ext uri="{FF2B5EF4-FFF2-40B4-BE49-F238E27FC236}">
                <a16:creationId xmlns:a16="http://schemas.microsoft.com/office/drawing/2014/main" id="{FF3A7BAB-F864-F527-98E7-4E9BDEE9E0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944" y="2217708"/>
            <a:ext cx="4832487" cy="414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8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0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Контейнер за съдържание 11" descr="Картина, която съдържа дрехи, човек, Театър, сц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FAF99A5-250D-7A00-2B2B-A060D1CDE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6" r="-1" b="12774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7992A9-1E8C-4E57-B4F4-EE2D38E50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D07CBE9-4965-A605-41CF-4AF0DDD07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7"/>
            <a:ext cx="5021182" cy="330951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 err="1">
                <a:solidFill>
                  <a:srgbClr val="FFFFFF"/>
                </a:solidFill>
              </a:rPr>
              <a:t>Посрещане</a:t>
            </a:r>
            <a:r>
              <a:rPr lang="en-US" sz="4200" dirty="0">
                <a:solidFill>
                  <a:srgbClr val="FFFFFF"/>
                </a:solidFill>
              </a:rPr>
              <a:t> </a:t>
            </a:r>
            <a:r>
              <a:rPr lang="en-US" sz="4200" dirty="0" err="1">
                <a:solidFill>
                  <a:srgbClr val="FFFFFF"/>
                </a:solidFill>
              </a:rPr>
              <a:t>на</a:t>
            </a:r>
            <a:r>
              <a:rPr lang="en-US" sz="4200" dirty="0">
                <a:solidFill>
                  <a:srgbClr val="FFFFFF"/>
                </a:solidFill>
              </a:rPr>
              <a:t> </a:t>
            </a:r>
            <a:r>
              <a:rPr lang="en-US" sz="4200" dirty="0" err="1">
                <a:solidFill>
                  <a:srgbClr val="FFFFFF"/>
                </a:solidFill>
              </a:rPr>
              <a:t>Дядо</a:t>
            </a:r>
            <a:r>
              <a:rPr lang="en-US" sz="4200" dirty="0">
                <a:solidFill>
                  <a:srgbClr val="FFFFFF"/>
                </a:solidFill>
              </a:rPr>
              <a:t> </a:t>
            </a:r>
            <a:r>
              <a:rPr lang="en-US" sz="4200" dirty="0" err="1">
                <a:solidFill>
                  <a:srgbClr val="FFFFFF"/>
                </a:solidFill>
              </a:rPr>
              <a:t>Коледа</a:t>
            </a:r>
            <a:r>
              <a:rPr lang="en-US" sz="4200" dirty="0">
                <a:solidFill>
                  <a:srgbClr val="FFFFFF"/>
                </a:solidFill>
              </a:rPr>
              <a:t> в </a:t>
            </a:r>
            <a:r>
              <a:rPr lang="en-US" sz="4200" dirty="0" err="1">
                <a:solidFill>
                  <a:srgbClr val="FFFFFF"/>
                </a:solidFill>
              </a:rPr>
              <a:t>театъра</a:t>
            </a:r>
            <a:r>
              <a:rPr lang="en-US" sz="4200" dirty="0">
                <a:solidFill>
                  <a:srgbClr val="FFFFFF"/>
                </a:solidFill>
              </a:rPr>
              <a:t> с </a:t>
            </a:r>
            <a:r>
              <a:rPr lang="en-US" sz="4200" dirty="0" err="1">
                <a:solidFill>
                  <a:srgbClr val="FFFFFF"/>
                </a:solidFill>
              </a:rPr>
              <a:t>постановка</a:t>
            </a:r>
            <a:r>
              <a:rPr lang="en-US" sz="4200" dirty="0">
                <a:solidFill>
                  <a:srgbClr val="FFFFFF"/>
                </a:solidFill>
              </a:rPr>
              <a:t> "</a:t>
            </a:r>
            <a:r>
              <a:rPr lang="en-US" sz="4200" dirty="0" err="1">
                <a:solidFill>
                  <a:srgbClr val="FFFFFF"/>
                </a:solidFill>
              </a:rPr>
              <a:t>Снежнобяла</a:t>
            </a:r>
            <a:r>
              <a:rPr lang="en-US" sz="4200" dirty="0">
                <a:solidFill>
                  <a:srgbClr val="FFFFFF"/>
                </a:solidFill>
              </a:rPr>
              <a:t> </a:t>
            </a:r>
            <a:r>
              <a:rPr lang="en-US" sz="4200" dirty="0" err="1">
                <a:solidFill>
                  <a:srgbClr val="FFFFFF"/>
                </a:solidFill>
              </a:rPr>
              <a:t>приказка</a:t>
            </a:r>
            <a:r>
              <a:rPr lang="en-US" sz="4200" dirty="0">
                <a:solidFill>
                  <a:srgbClr val="FFFFFF"/>
                </a:solidFill>
              </a:rPr>
              <a:t>"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137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2EF6F8F-597F-716E-5B22-76DC90B3E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AC934FA-18DC-F7A3-0EA7-05EDF7A3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Картина 9" descr="Картина, която съдържа дрехи, човек, обувки, спор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D319BDD-440B-7B13-3CF8-17910B131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7" r="16507" b="-2"/>
          <a:stretch>
            <a:fillRect/>
          </a:stretch>
        </p:blipFill>
        <p:spPr>
          <a:xfrm>
            <a:off x="517869" y="2408849"/>
            <a:ext cx="3855145" cy="3937160"/>
          </a:xfrm>
          <a:prstGeom prst="rect">
            <a:avLst/>
          </a:prstGeom>
        </p:spPr>
      </p:pic>
      <p:pic>
        <p:nvPicPr>
          <p:cNvPr id="6" name="Контейнер за съдържание 5" descr="Картина, която съдържа дрехи, човек, обувки, груп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6292A05-52B8-69F8-DD7B-B41D144B6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6" r="707" b="-2"/>
          <a:stretch>
            <a:fillRect/>
          </a:stretch>
        </p:blipFill>
        <p:spPr>
          <a:xfrm>
            <a:off x="4591599" y="1609848"/>
            <a:ext cx="3398286" cy="2524820"/>
          </a:xfrm>
          <a:prstGeom prst="rect">
            <a:avLst/>
          </a:prstGeom>
        </p:spPr>
      </p:pic>
      <p:pic>
        <p:nvPicPr>
          <p:cNvPr id="8" name="Картина 7" descr="Картина, която съдържа човек, спорт, дрехи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FB3B1E1-FD43-646C-C98D-97CE6613D8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4" r="3268" b="-2"/>
          <a:stretch>
            <a:fillRect/>
          </a:stretch>
        </p:blipFill>
        <p:spPr>
          <a:xfrm>
            <a:off x="8208470" y="770557"/>
            <a:ext cx="3709998" cy="2756414"/>
          </a:xfrm>
          <a:prstGeom prst="rect">
            <a:avLst/>
          </a:prstGeo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FEA67B0A-99DA-CF9B-63E5-C61F96FCC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69458" y="4371032"/>
            <a:ext cx="3398285" cy="2002335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Картина 11" descr="Картина, която съдържа дрехи, човек, обувки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FECF741-9CF4-D9C3-8ED7-08A932BD44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470" y="3860035"/>
            <a:ext cx="3709998" cy="2756414"/>
          </a:xfrm>
          <a:prstGeom prst="rect">
            <a:avLst/>
          </a:prstGeom>
        </p:spPr>
      </p:pic>
      <p:sp>
        <p:nvSpPr>
          <p:cNvPr id="13" name="Заглавие 1">
            <a:extLst>
              <a:ext uri="{FF2B5EF4-FFF2-40B4-BE49-F238E27FC236}">
                <a16:creationId xmlns:a16="http://schemas.microsoft.com/office/drawing/2014/main" id="{58FBCA5B-E6DB-F6D7-E02B-E2EB895C0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377174" cy="7700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bg-BG" sz="2400" dirty="0">
                <a:solidFill>
                  <a:srgbClr val="FF0000"/>
                </a:solidFill>
              </a:rPr>
              <a:t>Откриване на новата ни детска градина</a:t>
            </a:r>
            <a:endParaRPr lang="en-US" sz="2400" b="1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" name="Картина 19" descr="Картина, която съдържа на открито, сграда, небе, прозорец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37100EF-AE7F-20C6-6A9F-59782C6D3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986" y="4377429"/>
            <a:ext cx="3011512" cy="200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8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D1980C8-FD80-43D8-9D6A-0262A4D53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8BE2546-7818-415C-0595-A5CF8ECC2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630" y="1134769"/>
            <a:ext cx="4857998" cy="129251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3300" dirty="0" err="1">
                <a:solidFill>
                  <a:srgbClr val="00CC99"/>
                </a:solidFill>
              </a:rPr>
              <a:t>Рожденните</a:t>
            </a:r>
            <a:r>
              <a:rPr lang="en-US" sz="3300" dirty="0">
                <a:solidFill>
                  <a:srgbClr val="00CC99"/>
                </a:solidFill>
              </a:rPr>
              <a:t> </a:t>
            </a:r>
            <a:r>
              <a:rPr lang="en-US" sz="3300" dirty="0" err="1">
                <a:solidFill>
                  <a:srgbClr val="00CC99"/>
                </a:solidFill>
              </a:rPr>
              <a:t>дни</a:t>
            </a:r>
            <a:r>
              <a:rPr lang="en-US" sz="3300" dirty="0">
                <a:solidFill>
                  <a:srgbClr val="00CC99"/>
                </a:solidFill>
              </a:rPr>
              <a:t> </a:t>
            </a:r>
            <a:r>
              <a:rPr lang="en-US" sz="3300" dirty="0" err="1">
                <a:solidFill>
                  <a:srgbClr val="00CC99"/>
                </a:solidFill>
              </a:rPr>
              <a:t>на</a:t>
            </a:r>
            <a:r>
              <a:rPr lang="en-US" sz="3300" dirty="0">
                <a:solidFill>
                  <a:srgbClr val="00CC99"/>
                </a:solidFill>
              </a:rPr>
              <a:t> </a:t>
            </a:r>
            <a:r>
              <a:rPr lang="en-US" sz="3300" dirty="0" err="1">
                <a:solidFill>
                  <a:srgbClr val="00CC99"/>
                </a:solidFill>
              </a:rPr>
              <a:t>децата</a:t>
            </a:r>
            <a:r>
              <a:rPr lang="en-US" sz="3300" dirty="0">
                <a:solidFill>
                  <a:srgbClr val="00CC99"/>
                </a:solidFill>
              </a:rPr>
              <a:t> </a:t>
            </a:r>
            <a:r>
              <a:rPr lang="en-US" sz="3300" dirty="0" err="1">
                <a:solidFill>
                  <a:srgbClr val="00CC99"/>
                </a:solidFill>
              </a:rPr>
              <a:t>са</a:t>
            </a:r>
            <a:r>
              <a:rPr lang="en-US" sz="3300" dirty="0">
                <a:solidFill>
                  <a:srgbClr val="00CC99"/>
                </a:solidFill>
              </a:rPr>
              <a:t> </a:t>
            </a:r>
            <a:r>
              <a:rPr lang="en-US" sz="3300" dirty="0" err="1">
                <a:solidFill>
                  <a:srgbClr val="00CC99"/>
                </a:solidFill>
              </a:rPr>
              <a:t>също</a:t>
            </a:r>
            <a:r>
              <a:rPr lang="en-US" sz="3300" dirty="0">
                <a:solidFill>
                  <a:srgbClr val="00CC99"/>
                </a:solidFill>
              </a:rPr>
              <a:t> </a:t>
            </a:r>
            <a:r>
              <a:rPr lang="bg-BG" sz="3300" dirty="0">
                <a:solidFill>
                  <a:srgbClr val="00CC99"/>
                </a:solidFill>
              </a:rPr>
              <a:t>част от </a:t>
            </a:r>
            <a:r>
              <a:rPr lang="en-US" sz="3300" dirty="0" err="1">
                <a:solidFill>
                  <a:srgbClr val="00CC99"/>
                </a:solidFill>
              </a:rPr>
              <a:t>дейности</a:t>
            </a:r>
            <a:r>
              <a:rPr lang="bg-BG" sz="3300" dirty="0">
                <a:solidFill>
                  <a:srgbClr val="00CC99"/>
                </a:solidFill>
              </a:rPr>
              <a:t>те</a:t>
            </a:r>
            <a:r>
              <a:rPr lang="en-US" sz="3300" dirty="0">
                <a:solidFill>
                  <a:srgbClr val="00CC99"/>
                </a:solidFill>
              </a:rPr>
              <a:t> в </a:t>
            </a:r>
            <a:r>
              <a:rPr lang="en-US" sz="3300" dirty="0" err="1">
                <a:solidFill>
                  <a:srgbClr val="00CC99"/>
                </a:solidFill>
              </a:rPr>
              <a:t>групата</a:t>
            </a:r>
            <a:endParaRPr lang="en-US" sz="3300" dirty="0">
              <a:solidFill>
                <a:srgbClr val="00CC99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429D90-B8AD-D39A-5408-FBDE41C8C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6482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Картина 7" descr="Картина, която съдържа Човешко лице, човек, торта за рожден ден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0DE5AB0-456D-BE87-C50F-43AE6A197D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59" y="3029639"/>
            <a:ext cx="2432102" cy="3242803"/>
          </a:xfrm>
          <a:prstGeom prst="rect">
            <a:avLst/>
          </a:prstGeom>
        </p:spPr>
      </p:pic>
      <p:pic>
        <p:nvPicPr>
          <p:cNvPr id="10" name="Картина 9" descr="Картина, която съдържа на закрито, стена, дрехи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6C0D05B-A71E-45F5-F613-F43F0EEA1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739" y="3029639"/>
            <a:ext cx="2432102" cy="3242803"/>
          </a:xfrm>
          <a:prstGeom prst="rect">
            <a:avLst/>
          </a:prstGeom>
        </p:spPr>
      </p:pic>
      <p:pic>
        <p:nvPicPr>
          <p:cNvPr id="4" name="Картина 3" descr="Картина, която съдържа на закрито, Човешко лице, балон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0D9445E-5E47-3B05-90BC-8BD271F4D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719" y="3029639"/>
            <a:ext cx="2432102" cy="3242803"/>
          </a:xfrm>
          <a:prstGeom prst="rect">
            <a:avLst/>
          </a:prstGeom>
        </p:spPr>
      </p:pic>
      <p:pic>
        <p:nvPicPr>
          <p:cNvPr id="6" name="Картина 5" descr="Картина, която съдържа на закрито, Човешко лице, момче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A9F2C52-A91E-E247-6783-B8064F6971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700" y="3029639"/>
            <a:ext cx="2432102" cy="3242803"/>
          </a:xfrm>
          <a:prstGeom prst="rect">
            <a:avLst/>
          </a:prstGeom>
        </p:spPr>
      </p:pic>
      <p:pic>
        <p:nvPicPr>
          <p:cNvPr id="12" name="Картина 11" descr="Картина, която съдържа на закрито, стена, човек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FE6DC3B-1209-5696-9CBF-7E1000C50C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371" y="711487"/>
            <a:ext cx="4857999" cy="226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52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A2E34F73-16B0-98D9-3D25-2E1F4A6D1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038A5ED-28E5-03EA-F3D7-77D0DF06F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9088" y="978408"/>
            <a:ext cx="523036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Разпознаване на числа и цифри- забавна математика.</a:t>
            </a:r>
          </a:p>
        </p:txBody>
      </p:sp>
      <p:pic>
        <p:nvPicPr>
          <p:cNvPr id="8" name="Картина 7" descr="Картина, която съдържа на закрито, дрехи, човек, училищ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7472795-6565-A654-919C-5A7873A0F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1" r="9410"/>
          <a:stretch>
            <a:fillRect/>
          </a:stretch>
        </p:blipFill>
        <p:spPr>
          <a:xfrm>
            <a:off x="517870" y="508090"/>
            <a:ext cx="2499217" cy="2785204"/>
          </a:xfrm>
          <a:prstGeom prst="rect">
            <a:avLst/>
          </a:prstGeom>
        </p:spPr>
      </p:pic>
      <p:pic>
        <p:nvPicPr>
          <p:cNvPr id="10" name="Картина 9" descr="Картина, която съдържа дрехи, момче, обувки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1E32D8F-E7E5-68B6-BB49-CAC1CB110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0" r="3" b="6660"/>
          <a:stretch>
            <a:fillRect/>
          </a:stretch>
        </p:blipFill>
        <p:spPr>
          <a:xfrm>
            <a:off x="3276453" y="508090"/>
            <a:ext cx="2499217" cy="2785204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69C38214-08C4-CDE7-C86B-29BED0025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7376" y="508090"/>
            <a:ext cx="523036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Контейнер за съдържание 5" descr="Картина, която съдържа дрехи, обувки, човек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7E01E07-BB6A-4563-0C60-A34F9CB97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7" r="3" b="8289"/>
          <a:stretch>
            <a:fillRect/>
          </a:stretch>
        </p:blipFill>
        <p:spPr>
          <a:xfrm>
            <a:off x="517870" y="3554962"/>
            <a:ext cx="2499217" cy="2792996"/>
          </a:xfrm>
          <a:prstGeom prst="rect">
            <a:avLst/>
          </a:prstGeom>
        </p:spPr>
      </p:pic>
      <p:pic>
        <p:nvPicPr>
          <p:cNvPr id="12" name="Картина 11" descr="Картина, която съдържа на закрито, дрехи, пеленаче, игр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9740BBC-A660-D68F-4A21-97CA27653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3" r="2446"/>
          <a:stretch>
            <a:fillRect/>
          </a:stretch>
        </p:blipFill>
        <p:spPr>
          <a:xfrm>
            <a:off x="3276453" y="3554962"/>
            <a:ext cx="2499217" cy="2792996"/>
          </a:xfrm>
          <a:prstGeom prst="rect">
            <a:avLst/>
          </a:prstGeo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6C29BBAE-6821-EFD4-406B-B0BCF89AD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9088" y="5024176"/>
            <a:ext cx="4855163" cy="132176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9" name="Картина 18" descr="Картина, която съдържа на закрито, дрехи, човек, училищ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FA5061F-B57D-2B6A-88E9-BB96D3C45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11" y="2078663"/>
            <a:ext cx="5689697" cy="426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83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1E96721-3BAA-BDD3-9D9D-FAEBBDC4E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0864547" cy="658368"/>
          </a:xfrm>
        </p:spPr>
        <p:txBody>
          <a:bodyPr>
            <a:noAutofit/>
          </a:bodyPr>
          <a:lstStyle/>
          <a:p>
            <a:pPr algn="ctr"/>
            <a:r>
              <a:rPr lang="bg-BG" sz="4000" dirty="0">
                <a:solidFill>
                  <a:srgbClr val="C00000"/>
                </a:solidFill>
              </a:rPr>
              <a:t>Тържество за мама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6F58534-8FBB-FC1B-01D8-B87A2E4E3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1636775"/>
            <a:ext cx="10687566" cy="1076927"/>
          </a:xfrm>
        </p:spPr>
        <p:txBody>
          <a:bodyPr>
            <a:noAutofit/>
          </a:bodyPr>
          <a:lstStyle/>
          <a:p>
            <a:pPr algn="ctr"/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Децата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драматизират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приказката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"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Дядовата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ръкавичка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" с герои 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думи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на автора,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пеят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песни за мама ,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казват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стихотворение 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изпълняват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танц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по двойки.</a:t>
            </a:r>
            <a:endParaRPr lang="bg-BG" sz="1600" dirty="0"/>
          </a:p>
        </p:txBody>
      </p:sp>
      <p:pic>
        <p:nvPicPr>
          <p:cNvPr id="8" name="Контейнер за съдържание 7" descr="Картина, която съдържа дрехи, човек, на закрито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8104987-8E6B-6DE5-A0E3-6C736F5E08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999233"/>
            <a:ext cx="5167313" cy="2853724"/>
          </a:xfrm>
        </p:spPr>
      </p:pic>
      <p:pic>
        <p:nvPicPr>
          <p:cNvPr id="10" name="Контейнер за съдържание 9" descr="Картина, която съдържа дрехи, на закрито, стена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347DF6A-23F7-63D2-881E-0207B19A7C8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863" y="2998875"/>
            <a:ext cx="5165725" cy="2853724"/>
          </a:xfrm>
        </p:spPr>
      </p:pic>
    </p:spTree>
    <p:extLst>
      <p:ext uri="{BB962C8B-B14F-4D97-AF65-F5344CB8AC3E}">
        <p14:creationId xmlns:p14="http://schemas.microsoft.com/office/powerpoint/2010/main" val="86546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1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0" name="Rectangle 13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BD20F86-310A-2117-AD13-34F1272FA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860" y="875091"/>
            <a:ext cx="7263804" cy="10082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 i="0" dirty="0" err="1">
                <a:solidFill>
                  <a:srgbClr val="00B050"/>
                </a:solidFill>
                <a:effectLst/>
              </a:rPr>
              <a:t>Участие</a:t>
            </a:r>
            <a:r>
              <a:rPr lang="en-US" sz="3100" i="0" dirty="0">
                <a:solidFill>
                  <a:srgbClr val="00B050"/>
                </a:solidFill>
                <a:effectLst/>
              </a:rPr>
              <a:t> в </a:t>
            </a:r>
            <a:r>
              <a:rPr lang="en-US" sz="3100" i="0" dirty="0" err="1">
                <a:solidFill>
                  <a:srgbClr val="00B050"/>
                </a:solidFill>
                <a:effectLst/>
              </a:rPr>
              <a:t>конкурс</a:t>
            </a:r>
            <a:r>
              <a:rPr lang="en-US" sz="3100" i="0" dirty="0">
                <a:solidFill>
                  <a:srgbClr val="00B050"/>
                </a:solidFill>
                <a:effectLst/>
              </a:rPr>
              <a:t> " </a:t>
            </a:r>
            <a:r>
              <a:rPr lang="en-US" sz="3100" i="0" dirty="0" err="1">
                <a:solidFill>
                  <a:srgbClr val="00B050"/>
                </a:solidFill>
                <a:effectLst/>
              </a:rPr>
              <a:t>Картичка</a:t>
            </a:r>
            <a:r>
              <a:rPr lang="en-US" sz="3100" i="0" dirty="0">
                <a:solidFill>
                  <a:srgbClr val="00B050"/>
                </a:solidFill>
                <a:effectLst/>
              </a:rPr>
              <a:t> </a:t>
            </a:r>
            <a:r>
              <a:rPr lang="en-US" sz="3100" i="0" dirty="0" err="1">
                <a:solidFill>
                  <a:srgbClr val="00B050"/>
                </a:solidFill>
                <a:effectLst/>
              </a:rPr>
              <a:t>за</a:t>
            </a:r>
            <a:r>
              <a:rPr lang="en-US" sz="3100" i="0" dirty="0">
                <a:solidFill>
                  <a:srgbClr val="00B050"/>
                </a:solidFill>
                <a:effectLst/>
              </a:rPr>
              <a:t> </a:t>
            </a:r>
            <a:r>
              <a:rPr lang="en-US" sz="3100" i="0" dirty="0" err="1">
                <a:solidFill>
                  <a:srgbClr val="00B050"/>
                </a:solidFill>
                <a:effectLst/>
              </a:rPr>
              <a:t>мама</a:t>
            </a:r>
            <a:r>
              <a:rPr lang="en-US" sz="3100" i="0" dirty="0">
                <a:solidFill>
                  <a:srgbClr val="00B050"/>
                </a:solidFill>
                <a:effectLst/>
              </a:rPr>
              <a:t>", </a:t>
            </a:r>
            <a:r>
              <a:rPr lang="en-US" sz="3100" i="0" dirty="0" err="1">
                <a:solidFill>
                  <a:srgbClr val="00B050"/>
                </a:solidFill>
                <a:effectLst/>
              </a:rPr>
              <a:t>от</a:t>
            </a:r>
            <a:r>
              <a:rPr lang="en-US" sz="3100" i="0" dirty="0">
                <a:solidFill>
                  <a:srgbClr val="00B050"/>
                </a:solidFill>
                <a:effectLst/>
              </a:rPr>
              <a:t> </a:t>
            </a:r>
            <a:r>
              <a:rPr lang="en-US" sz="3100" i="0" dirty="0" err="1">
                <a:solidFill>
                  <a:srgbClr val="00B050"/>
                </a:solidFill>
                <a:effectLst/>
              </a:rPr>
              <a:t>издателство</a:t>
            </a:r>
            <a:r>
              <a:rPr lang="en-US" sz="3100" i="0" dirty="0">
                <a:solidFill>
                  <a:srgbClr val="00B050"/>
                </a:solidFill>
                <a:effectLst/>
              </a:rPr>
              <a:t> "</a:t>
            </a:r>
            <a:r>
              <a:rPr lang="en-US" sz="3100" i="0" dirty="0" err="1">
                <a:solidFill>
                  <a:srgbClr val="00B050"/>
                </a:solidFill>
                <a:effectLst/>
              </a:rPr>
              <a:t>Просвета</a:t>
            </a:r>
            <a:r>
              <a:rPr lang="en-US" sz="3100" i="0" dirty="0">
                <a:solidFill>
                  <a:srgbClr val="00B050"/>
                </a:solidFill>
                <a:effectLst/>
              </a:rPr>
              <a:t>".</a:t>
            </a:r>
            <a:endParaRPr lang="en-US" sz="3100" dirty="0">
              <a:solidFill>
                <a:srgbClr val="00B050"/>
              </a:solidFill>
            </a:endParaRPr>
          </a:p>
        </p:txBody>
      </p:sp>
      <p:sp>
        <p:nvSpPr>
          <p:cNvPr id="21" name="Freeform: Shape 15">
            <a:extLst>
              <a:ext uri="{FF2B5EF4-FFF2-40B4-BE49-F238E27FC236}">
                <a16:creationId xmlns:a16="http://schemas.microsoft.com/office/drawing/2014/main" id="{FDD57DDC-2075-7CBD-00B4-0A5FF0991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Контейнер за съдържание 4" descr="Картина, която съдържа текст, Човешко лице, дрехи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C1FF399-5E9E-B4BB-726B-DE601814C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1"/>
          <a:stretch>
            <a:fillRect/>
          </a:stretch>
        </p:blipFill>
        <p:spPr>
          <a:xfrm>
            <a:off x="517868" y="2101022"/>
            <a:ext cx="11153216" cy="424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5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99FAEB5-D20D-48E2-B67F-57D161AE4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B25C4FA-EB89-D616-3AAC-36C8E2E50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1396"/>
            <a:ext cx="3063811" cy="313082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i="0">
                <a:effectLst/>
              </a:rPr>
              <a:t>"Да пазим земята чиста - днес, утре и всеки ден!" </a:t>
            </a:r>
            <a:br>
              <a:rPr lang="en-US" sz="2600" i="0">
                <a:effectLst/>
              </a:rPr>
            </a:br>
            <a:r>
              <a:rPr lang="en-US" sz="2600" i="0">
                <a:effectLst/>
              </a:rPr>
              <a:t>Разделно събиране на отпадъци в група "Звездичка“.</a:t>
            </a:r>
            <a:br>
              <a:rPr lang="en-US" sz="2600" i="0">
                <a:effectLst/>
              </a:rPr>
            </a:br>
            <a:endParaRPr lang="en-US" sz="2600"/>
          </a:p>
        </p:txBody>
      </p:sp>
      <p:pic>
        <p:nvPicPr>
          <p:cNvPr id="8" name="Контейнер за съдържание 7" descr="Картина, която съдържа дрехи, човек, обувки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D404FCD-7130-D759-18D7-4AFDCE12D4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908" y="970928"/>
            <a:ext cx="3827454" cy="5103273"/>
          </a:xfrm>
          <a:prstGeom prst="rect">
            <a:avLst/>
          </a:prstGeom>
        </p:spPr>
      </p:pic>
      <p:pic>
        <p:nvPicPr>
          <p:cNvPr id="6" name="Контейнер за съдържание 5" descr="Картина, която съдържа на закрито, дрехи, обувки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41301C1-CB34-5B3D-3483-E2047DE7BB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634" y="970928"/>
            <a:ext cx="3827454" cy="51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12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02D930E-6A01-9DAD-738B-D8BDF4D9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400" dirty="0"/>
              <a:t>Посещение в Регионален исторически </a:t>
            </a:r>
            <a:r>
              <a:rPr lang="bg-BG" sz="2400" dirty="0" err="1"/>
              <a:t>музей“Славейковото</a:t>
            </a:r>
            <a:r>
              <a:rPr lang="bg-BG" sz="2400" dirty="0"/>
              <a:t> училище“ с деца и родители</a:t>
            </a:r>
          </a:p>
        </p:txBody>
      </p:sp>
      <p:pic>
        <p:nvPicPr>
          <p:cNvPr id="6" name="Контейнер за съдържание 5" descr="Картина, която съдържа дрехи, Човешко лице, човек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B5DCFCF-8F12-581D-D289-67EC8C37D9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31" y="2578100"/>
            <a:ext cx="5022850" cy="3767138"/>
          </a:xfrm>
        </p:spPr>
      </p:pic>
      <p:pic>
        <p:nvPicPr>
          <p:cNvPr id="8" name="Контейнер за съдържание 7" descr="Картина, която съдържа дрехи, човек, обувки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0D9DF95-5020-BE65-D1D4-26EDEC5B413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426" y="1978051"/>
            <a:ext cx="2825353" cy="3767138"/>
          </a:xfrm>
        </p:spPr>
      </p:pic>
      <p:pic>
        <p:nvPicPr>
          <p:cNvPr id="10" name="Картина 9" descr="Картина, която съдържа дрехи, човек, на открито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37174EE-9EFC-65F6-2889-1ACFA8C39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424" y="4099728"/>
            <a:ext cx="3442572" cy="2581929"/>
          </a:xfrm>
          <a:prstGeom prst="rect">
            <a:avLst/>
          </a:prstGeom>
        </p:spPr>
      </p:pic>
      <p:pic>
        <p:nvPicPr>
          <p:cNvPr id="12" name="Картина 11" descr="Картина, която съдържа на открито, дрехи, трева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22B6A94-6A8E-265F-482D-523788612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854" y="1545431"/>
            <a:ext cx="2987711" cy="224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02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7686517-CCFD-D52B-92E6-EB8CE10A6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011" y="934128"/>
            <a:ext cx="6410535" cy="1400998"/>
          </a:xfrm>
        </p:spPr>
        <p:txBody>
          <a:bodyPr/>
          <a:lstStyle/>
          <a:p>
            <a:pPr algn="ctr"/>
            <a:r>
              <a:rPr lang="bg-BG" sz="2800" dirty="0"/>
              <a:t>Дейност „Безопасно движение по пътищата“ на 21.05.2025г. </a:t>
            </a:r>
          </a:p>
        </p:txBody>
      </p:sp>
      <p:pic>
        <p:nvPicPr>
          <p:cNvPr id="6" name="Контейнер за съдържание 5" descr="Картина, която съдържа дрехи, Човешко лице, момч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82F2C5D-4F58-E809-AE9F-21BEC5EF8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46" y="987425"/>
            <a:ext cx="4018359" cy="5357813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F875D452-5B55-EB20-FFD4-559547185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8" name="Картина 7" descr="Картина, която съдържа дрехи, човек, на закрито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1D2A5CB-C1A8-9029-FE59-8AB013545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36" y="2495945"/>
            <a:ext cx="5386132" cy="385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42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2EF6F8F-597F-716E-5B22-76DC90B3E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278D738-6CBA-15C3-119B-877F7DEA2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828" y="975324"/>
            <a:ext cx="6512638" cy="111556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Децата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се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включиха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  с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разнообразни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дейности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.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Във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фоайето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на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детската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градина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беше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експонирана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изложба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от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тематични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рисунки,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сътворени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от </a:t>
            </a:r>
            <a:r>
              <a:rPr lang="ru-RU" sz="1800" b="0" i="0" dirty="0" err="1">
                <a:solidFill>
                  <a:srgbClr val="FF0000"/>
                </a:solidFill>
                <a:effectLst/>
                <a:latin typeface="Comfortaa"/>
              </a:rPr>
              <a:t>деца</a:t>
            </a:r>
            <a:r>
              <a:rPr lang="ru-RU" sz="1800" b="0" i="0" dirty="0">
                <a:solidFill>
                  <a:srgbClr val="FF0000"/>
                </a:solidFill>
                <a:effectLst/>
                <a:latin typeface="Comfortaa"/>
              </a:rPr>
              <a:t> и родители</a:t>
            </a:r>
            <a:endParaRPr lang="en-US" sz="1800" b="1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AC934FA-18DC-F7A3-0EA7-05EDF7A3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Картина 7" descr="Картина, която съдържа на закрито, стена, Детско изку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3C8E476-9DAD-D1E8-6E5E-2058521E4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5" r="-4" b="-4"/>
          <a:stretch>
            <a:fillRect/>
          </a:stretch>
        </p:blipFill>
        <p:spPr>
          <a:xfrm>
            <a:off x="517869" y="2408849"/>
            <a:ext cx="3855145" cy="3937160"/>
          </a:xfrm>
          <a:prstGeom prst="rect">
            <a:avLst/>
          </a:prstGeom>
        </p:spPr>
      </p:pic>
      <p:pic>
        <p:nvPicPr>
          <p:cNvPr id="6" name="Контейнер за съдържание 5" descr="Картина, която съдържа Детско изкуство, на закрито, рафт, хладилни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2515124-D0E5-FC37-BD8C-39E8A2BADE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71" r="1" b="4307"/>
          <a:stretch>
            <a:fillRect/>
          </a:stretch>
        </p:blipFill>
        <p:spPr>
          <a:xfrm>
            <a:off x="4640395" y="2408848"/>
            <a:ext cx="2480071" cy="1842615"/>
          </a:xfrm>
          <a:prstGeom prst="rect">
            <a:avLst/>
          </a:prstGeom>
        </p:spPr>
      </p:pic>
      <p:pic>
        <p:nvPicPr>
          <p:cNvPr id="10" name="Картина 9" descr="Картина, която съдържа дрехи, човек, Човешко лиц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4A20480-E0F8-9D94-B04A-12CC802B7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935"/>
          <a:stretch>
            <a:fillRect/>
          </a:stretch>
        </p:blipFill>
        <p:spPr>
          <a:xfrm>
            <a:off x="4640395" y="4503394"/>
            <a:ext cx="2480071" cy="1842616"/>
          </a:xfrm>
          <a:prstGeom prst="rect">
            <a:avLst/>
          </a:prstGeo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9D8A428E-8D1F-FC36-6341-FEA7FD7CA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25512" y="2304288"/>
            <a:ext cx="4142232" cy="406908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Картина 11" descr="Картина, която съдържа дрехи, човек, на закрито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6D53B75-7AD9-A11C-7BBF-A6411C4990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847" y="1609344"/>
            <a:ext cx="4373014" cy="47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34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E8873F53-55B7-4E34-B697-201CF2F10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3F404B5-57AB-ABC0-B8C9-C0BA72AF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488" y="978408"/>
            <a:ext cx="3200400" cy="2459736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2800" b="0" i="0" dirty="0" err="1">
                <a:effectLst/>
                <a:latin typeface="verdana" panose="020B0604030504040204" pitchFamily="34" charset="0"/>
              </a:rPr>
              <a:t>Деца</a:t>
            </a:r>
            <a:r>
              <a:rPr lang="ru-RU" sz="2800" b="0" i="0" dirty="0">
                <a:effectLst/>
                <a:latin typeface="verdana" panose="020B0604030504040204" pitchFamily="34" charset="0"/>
              </a:rPr>
              <a:t> и родители </a:t>
            </a:r>
            <a:r>
              <a:rPr lang="ru-RU" sz="2800" b="0" i="0" dirty="0" err="1">
                <a:effectLst/>
                <a:latin typeface="verdana" panose="020B0604030504040204" pitchFamily="34" charset="0"/>
              </a:rPr>
              <a:t>спортуват</a:t>
            </a:r>
            <a:r>
              <a:rPr lang="ru-RU" sz="2800" b="0" i="0" dirty="0">
                <a:effectLst/>
                <a:latin typeface="verdana" panose="020B0604030504040204" pitchFamily="34" charset="0"/>
              </a:rPr>
              <a:t> и се </a:t>
            </a:r>
            <a:r>
              <a:rPr lang="ru-RU" sz="2800" b="0" i="0" dirty="0" err="1">
                <a:effectLst/>
                <a:latin typeface="verdana" panose="020B0604030504040204" pitchFamily="34" charset="0"/>
              </a:rPr>
              <a:t>забавляват</a:t>
            </a:r>
            <a:r>
              <a:rPr lang="ru-RU" sz="2800" b="0" i="0" dirty="0">
                <a:effectLst/>
                <a:latin typeface="verdana" panose="020B0604030504040204" pitchFamily="34" charset="0"/>
              </a:rPr>
              <a:t> с </a:t>
            </a:r>
            <a:r>
              <a:rPr lang="ru-RU" sz="2800" b="0" i="0" dirty="0" err="1">
                <a:effectLst/>
                <a:latin typeface="verdana" panose="020B0604030504040204" pitchFamily="34" charset="0"/>
              </a:rPr>
              <a:t>подвижни</a:t>
            </a:r>
            <a:r>
              <a:rPr lang="ru-RU" sz="2800" b="0" i="0" dirty="0">
                <a:effectLst/>
                <a:latin typeface="verdana" panose="020B0604030504040204" pitchFamily="34" charset="0"/>
              </a:rPr>
              <a:t> </a:t>
            </a:r>
            <a:r>
              <a:rPr lang="ru-RU" sz="2800" b="0" i="0" dirty="0" err="1">
                <a:effectLst/>
                <a:latin typeface="verdana" panose="020B0604030504040204" pitchFamily="34" charset="0"/>
              </a:rPr>
              <a:t>игри</a:t>
            </a:r>
            <a:r>
              <a:rPr lang="ru-RU" sz="2800" b="0" i="0" dirty="0">
                <a:effectLst/>
                <a:latin typeface="verdana" panose="020B0604030504040204" pitchFamily="34" charset="0"/>
              </a:rPr>
              <a:t> от СК "КИАРРА"</a:t>
            </a:r>
            <a:endParaRPr lang="bg-BG" sz="2800" dirty="0"/>
          </a:p>
        </p:txBody>
      </p:sp>
      <p:sp>
        <p:nvSpPr>
          <p:cNvPr id="21" name="Freeform: Shape 13">
            <a:extLst>
              <a:ext uri="{FF2B5EF4-FFF2-40B4-BE49-F238E27FC236}">
                <a16:creationId xmlns:a16="http://schemas.microsoft.com/office/drawing/2014/main" id="{FD90D0AA-A57E-2DE9-0CE8-B7B306878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5" name="Контейнер за съдържание 4" descr="Картина, която съдържа на закрито, човек, обувки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703012B-7D26-2FDA-2805-C8AF8ABE5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36" b="22257"/>
          <a:stretch>
            <a:fillRect/>
          </a:stretch>
        </p:blipFill>
        <p:spPr>
          <a:xfrm>
            <a:off x="517864" y="970929"/>
            <a:ext cx="7534183" cy="5375076"/>
          </a:xfrm>
          <a:prstGeom prst="rect">
            <a:avLst/>
          </a:prstGeom>
        </p:spPr>
      </p:pic>
      <p:pic>
        <p:nvPicPr>
          <p:cNvPr id="7" name="Контейнер за съдържание 6" descr="Картина, която съдържа на закрито, обувки, човек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D28E16B-7D49-F8E6-9DAF-A3201D6358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911" y="3529780"/>
            <a:ext cx="2964929" cy="2816225"/>
          </a:xfrm>
        </p:spPr>
      </p:pic>
    </p:spTree>
    <p:extLst>
      <p:ext uri="{BB962C8B-B14F-4D97-AF65-F5344CB8AC3E}">
        <p14:creationId xmlns:p14="http://schemas.microsoft.com/office/powerpoint/2010/main" val="1939830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0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8" name="Rectangle 32">
            <a:extLst>
              <a:ext uri="{FF2B5EF4-FFF2-40B4-BE49-F238E27FC236}">
                <a16:creationId xmlns:a16="http://schemas.microsoft.com/office/drawing/2014/main" id="{A2E34F73-16B0-98D9-3D25-2E1F4A6D1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Контейнер за картина 5" descr="Картина, която съдържа дрехи, човек, обувки, спор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4D05F8D-0C00-A56F-2F42-376DBC9CC4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17" r="3" b="3"/>
          <a:stretch>
            <a:fillRect/>
          </a:stretch>
        </p:blipFill>
        <p:spPr>
          <a:xfrm>
            <a:off x="517870" y="508090"/>
            <a:ext cx="2499217" cy="2785204"/>
          </a:xfrm>
          <a:prstGeom prst="rect">
            <a:avLst/>
          </a:prstGeom>
        </p:spPr>
      </p:pic>
      <p:pic>
        <p:nvPicPr>
          <p:cNvPr id="12" name="Картина 11" descr="Картина, която съдържа дрехи, човек, момич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3D4AEA1-4CB5-D017-E84F-31550A3CA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5" r="3" b="11486"/>
          <a:stretch>
            <a:fillRect/>
          </a:stretch>
        </p:blipFill>
        <p:spPr>
          <a:xfrm>
            <a:off x="3276453" y="508090"/>
            <a:ext cx="2499217" cy="2785204"/>
          </a:xfrm>
          <a:prstGeom prst="rect">
            <a:avLst/>
          </a:prstGeom>
        </p:spPr>
      </p:pic>
      <p:sp>
        <p:nvSpPr>
          <p:cNvPr id="39" name="Rectangle 34">
            <a:extLst>
              <a:ext uri="{FF2B5EF4-FFF2-40B4-BE49-F238E27FC236}">
                <a16:creationId xmlns:a16="http://schemas.microsoft.com/office/drawing/2014/main" id="{69C38214-08C4-CDE7-C86B-29BED0025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7376" y="508090"/>
            <a:ext cx="523036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Картина 7" descr="Картина, която съдържа дрехи, човек, игра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7D0521F-8EDD-F2E3-3FBE-13E123BF6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3" r="3" b="184"/>
          <a:stretch>
            <a:fillRect/>
          </a:stretch>
        </p:blipFill>
        <p:spPr>
          <a:xfrm>
            <a:off x="517870" y="3554962"/>
            <a:ext cx="2499217" cy="2792996"/>
          </a:xfrm>
          <a:prstGeom prst="rect">
            <a:avLst/>
          </a:prstGeom>
        </p:spPr>
      </p:pic>
      <p:pic>
        <p:nvPicPr>
          <p:cNvPr id="10" name="Картина 9" descr="Картина, която съдържа дрехи, игра, на закрито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1D50B60-0EF9-B5E9-8750-B0A41BF3F8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" r="3" b="13477"/>
          <a:stretch>
            <a:fillRect/>
          </a:stretch>
        </p:blipFill>
        <p:spPr>
          <a:xfrm>
            <a:off x="3276453" y="3554962"/>
            <a:ext cx="2499217" cy="2792996"/>
          </a:xfrm>
          <a:prstGeom prst="rect">
            <a:avLst/>
          </a:prstGeo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579EA19A-9CD7-29DB-FB97-BAE84E6B3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57432" y="4662434"/>
            <a:ext cx="1792023" cy="168350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6" name="Картина 15" descr="Картина, която съдържа дрехи, човек, момич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FF12888-B5B5-895E-F29D-F5BA0C1276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590" y="508090"/>
            <a:ext cx="3488989" cy="4651985"/>
          </a:xfrm>
          <a:prstGeom prst="rect">
            <a:avLst/>
          </a:prstGeom>
        </p:spPr>
      </p:pic>
      <p:pic>
        <p:nvPicPr>
          <p:cNvPr id="21" name="Картина 20" descr="Картина, която съдържа човек, дрехи, обувки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7F8AF37-2BFD-32AA-8ABD-C643B0DA3B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83" y="4079600"/>
            <a:ext cx="3152877" cy="236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18528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494407A-E4C3-391B-C9AE-E4E845AB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2340076"/>
            <a:ext cx="11155680" cy="1002891"/>
          </a:xfrm>
        </p:spPr>
        <p:txBody>
          <a:bodyPr/>
          <a:lstStyle/>
          <a:p>
            <a:pPr algn="ctr"/>
            <a:r>
              <a:rPr lang="bg-BG" dirty="0">
                <a:solidFill>
                  <a:srgbClr val="C00000"/>
                </a:solidFill>
              </a:rPr>
              <a:t>БЛАГОДАРИМ </a:t>
            </a:r>
            <a:r>
              <a:rPr lang="bg-BG">
                <a:solidFill>
                  <a:srgbClr val="C00000"/>
                </a:solidFill>
              </a:rPr>
              <a:t>ЗА ВНИМАНИЕТО!</a:t>
            </a:r>
            <a:endParaRPr lang="bg-B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73569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2940F0482B81428B2B950D59FE3A7E" ma:contentTypeVersion="1" ma:contentTypeDescription="Create a new document." ma:contentTypeScope="" ma:versionID="76e9e502e27370c579b774c306172591">
  <xsd:schema xmlns:xsd="http://www.w3.org/2001/XMLSchema" xmlns:xs="http://www.w3.org/2001/XMLSchema" xmlns:p="http://schemas.microsoft.com/office/2006/metadata/properties" xmlns:ns3="d11d79be-4b7a-4a62-98cc-1d2c6776fe1e" targetNamespace="http://schemas.microsoft.com/office/2006/metadata/properties" ma:root="true" ma:fieldsID="3b5740ffb403fdab4b6a326e3b66f48c" ns3:_="">
    <xsd:import namespace="d11d79be-4b7a-4a62-98cc-1d2c6776fe1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1d79be-4b7a-4a62-98cc-1d2c6776fe1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5F99A7-2B39-4E0D-96ED-8484CAD1F2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164D3A-EBE8-4CF3-AD60-8500E9D926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1d79be-4b7a-4a62-98cc-1d2c6776fe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85E333-B7D5-4721-8EDC-8D6958629BE0}">
  <ds:schemaRefs>
    <ds:schemaRef ds:uri="d11d79be-4b7a-4a62-98cc-1d2c6776fe1e"/>
    <ds:schemaRef ds:uri="http://schemas.microsoft.com/office/2006/metadata/properties"/>
    <ds:schemaRef ds:uri="http://purl.org/dc/terms/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357</Words>
  <Application>Microsoft Office PowerPoint</Application>
  <PresentationFormat>Широк екран</PresentationFormat>
  <Paragraphs>25</Paragraphs>
  <Slides>20</Slides>
  <Notes>0</Notes>
  <HiddenSlides>0</HiddenSlides>
  <MMClips>2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7" baseType="lpstr">
      <vt:lpstr>Arial</vt:lpstr>
      <vt:lpstr>Bierstadt</vt:lpstr>
      <vt:lpstr>Calibri</vt:lpstr>
      <vt:lpstr>Comfortaa</vt:lpstr>
      <vt:lpstr>Verdana</vt:lpstr>
      <vt:lpstr>Verdana</vt:lpstr>
      <vt:lpstr>GestaltVTI</vt:lpstr>
      <vt:lpstr>Трета група „Звездичка“- ДГ №5 „Червената шапчица“ гр.Търговище 2024-2025г.</vt:lpstr>
      <vt:lpstr>Здравей Детска градина</vt:lpstr>
      <vt:lpstr>Европейски ден на спорта-27.09.2024г. Отбелязахме Европейският ден на спорта на стадиона с футбол за момчета и народна топка за момичета</vt:lpstr>
      <vt:lpstr>Презентация на PowerPoint</vt:lpstr>
      <vt:lpstr>Есенна изложба –изработване на „Бухалче“ съвместно с родителите</vt:lpstr>
      <vt:lpstr>Моят град, моят дом</vt:lpstr>
      <vt:lpstr>Фолклорни игри за деца, развиване на моториката и основни двигателни умения</vt:lpstr>
      <vt:lpstr>Посрещане на Дядо Коледа в театъра с постановка "Снежнобяла приказка"</vt:lpstr>
      <vt:lpstr>Откриване на новата ни детска градина</vt:lpstr>
      <vt:lpstr>Рожденните дни на децата са също част от дейностите в групата</vt:lpstr>
      <vt:lpstr>Разпознаване на числа и цифри- забавна математика.</vt:lpstr>
      <vt:lpstr>Тържество за мама</vt:lpstr>
      <vt:lpstr>Участие в конкурс " Картичка за мама", от издателство "Просвета".</vt:lpstr>
      <vt:lpstr>"Да пазим земята чиста - днес, утре и всеки ден!"  Разделно събиране на отпадъци в група "Звездичка“. </vt:lpstr>
      <vt:lpstr>Посещение в Регионален исторически музей“Славейковото училище“ с деца и родители</vt:lpstr>
      <vt:lpstr>Дейност „Безопасно движение по пътищата“ на 21.05.2025г. </vt:lpstr>
      <vt:lpstr>Децата се включиха  с разнообразни дейности. Във фоайето на детската градина беше експонирана изложба от тематични рисунки, сътворени от деца и родители</vt:lpstr>
      <vt:lpstr>Деца и родители спортуват и се забавляват с подвижни игри от СК "КИАРРА"</vt:lpstr>
      <vt:lpstr>Презентация на PowerPoint</vt:lpstr>
      <vt:lpstr>БЛАГОДАРИМ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Веселина Б. Василева</dc:creator>
  <cp:lastModifiedBy>Веселина Б. Василева</cp:lastModifiedBy>
  <cp:revision>26</cp:revision>
  <dcterms:created xsi:type="dcterms:W3CDTF">2025-05-20T04:31:29Z</dcterms:created>
  <dcterms:modified xsi:type="dcterms:W3CDTF">2025-05-30T07:32:24Z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0x0101001F2940F0482B81428B2B950D59FE3A7E</vt:lpwstr>
  </property>
</Properties>
</file>