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900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A47E4AF4-DC5A-4C46-874D-32A690F71DC4}" type="datetimeFigureOut">
              <a:rPr lang="bg-BG" smtClean="0"/>
              <a:t>22.11.2020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AEAAB949-A379-4A4A-A030-0C8C141042E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44129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E4AF4-DC5A-4C46-874D-32A690F71DC4}" type="datetimeFigureOut">
              <a:rPr lang="bg-BG" smtClean="0"/>
              <a:t>22.11.2020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B949-A379-4A4A-A030-0C8C141042E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07246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E4AF4-DC5A-4C46-874D-32A690F71DC4}" type="datetimeFigureOut">
              <a:rPr lang="bg-BG" smtClean="0"/>
              <a:t>22.11.2020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B949-A379-4A4A-A030-0C8C141042E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10834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E4AF4-DC5A-4C46-874D-32A690F71DC4}" type="datetimeFigureOut">
              <a:rPr lang="bg-BG" smtClean="0"/>
              <a:t>22.11.2020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B949-A379-4A4A-A030-0C8C141042E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71964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E4AF4-DC5A-4C46-874D-32A690F71DC4}" type="datetimeFigureOut">
              <a:rPr lang="bg-BG" smtClean="0"/>
              <a:t>22.11.2020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B949-A379-4A4A-A030-0C8C141042E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75655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E4AF4-DC5A-4C46-874D-32A690F71DC4}" type="datetimeFigureOut">
              <a:rPr lang="bg-BG" smtClean="0"/>
              <a:t>22.11.2020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B949-A379-4A4A-A030-0C8C141042E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33826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E4AF4-DC5A-4C46-874D-32A690F71DC4}" type="datetimeFigureOut">
              <a:rPr lang="bg-BG" smtClean="0"/>
              <a:t>22.11.2020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B949-A379-4A4A-A030-0C8C141042E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51037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E4AF4-DC5A-4C46-874D-32A690F71DC4}" type="datetimeFigureOut">
              <a:rPr lang="bg-BG" smtClean="0"/>
              <a:t>22.11.2020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B949-A379-4A4A-A030-0C8C141042E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43629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E4AF4-DC5A-4C46-874D-32A690F71DC4}" type="datetimeFigureOut">
              <a:rPr lang="bg-BG" smtClean="0"/>
              <a:t>22.11.2020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B949-A379-4A4A-A030-0C8C141042E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86451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E4AF4-DC5A-4C46-874D-32A690F71DC4}" type="datetimeFigureOut">
              <a:rPr lang="bg-BG" smtClean="0"/>
              <a:t>22.11.2020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B949-A379-4A4A-A030-0C8C141042E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17887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E4AF4-DC5A-4C46-874D-32A690F71DC4}" type="datetimeFigureOut">
              <a:rPr lang="bg-BG" smtClean="0"/>
              <a:t>22.11.2020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B949-A379-4A4A-A030-0C8C141042E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012274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E4AF4-DC5A-4C46-874D-32A690F71DC4}" type="datetimeFigureOut">
              <a:rPr lang="bg-BG" smtClean="0"/>
              <a:t>22.11.2020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B949-A379-4A4A-A030-0C8C141042E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20367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E4AF4-DC5A-4C46-874D-32A690F71DC4}" type="datetimeFigureOut">
              <a:rPr lang="bg-BG" smtClean="0"/>
              <a:t>22.11.2020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B949-A379-4A4A-A030-0C8C141042E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651346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E4AF4-DC5A-4C46-874D-32A690F71DC4}" type="datetimeFigureOut">
              <a:rPr lang="bg-BG" smtClean="0"/>
              <a:t>22.11.2020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B949-A379-4A4A-A030-0C8C141042E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528124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и с карти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E4AF4-DC5A-4C46-874D-32A690F71DC4}" type="datetimeFigureOut">
              <a:rPr lang="bg-BG" smtClean="0"/>
              <a:t>22.11.2020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B949-A379-4A4A-A030-0C8C141042E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766177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A47E4AF4-DC5A-4C46-874D-32A690F71DC4}" type="datetimeFigureOut">
              <a:rPr lang="bg-BG" smtClean="0"/>
              <a:t>22.11.2020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B949-A379-4A4A-A030-0C8C141042E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721663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A47E4AF4-DC5A-4C46-874D-32A690F71DC4}" type="datetimeFigureOut">
              <a:rPr lang="bg-BG" smtClean="0"/>
              <a:t>22.11.2020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B949-A379-4A4A-A030-0C8C141042E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0283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A47E4AF4-DC5A-4C46-874D-32A690F71DC4}" type="datetimeFigureOut">
              <a:rPr lang="bg-BG" smtClean="0"/>
              <a:t>22.11.2020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bg-BG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AEAAB949-A379-4A4A-A030-0C8C141042E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04085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7" Type="http://schemas.openxmlformats.org/officeDocument/2006/relationships/image" Target="../media/image28.png"/><Relationship Id="rId2" Type="http://schemas.microsoft.com/office/2007/relationships/media" Target="../media/media1.m4a"/><Relationship Id="rId1" Type="http://schemas.openxmlformats.org/officeDocument/2006/relationships/tags" Target="../tags/tag1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154954" y="679269"/>
            <a:ext cx="9452085" cy="4098112"/>
          </a:xfrm>
        </p:spPr>
        <p:txBody>
          <a:bodyPr/>
          <a:lstStyle/>
          <a:p>
            <a:pPr algn="ctr"/>
            <a:r>
              <a:rPr lang="en-US" sz="4800" dirty="0"/>
              <a:t>1</a:t>
            </a:r>
            <a:r>
              <a:rPr lang="en-US" sz="4800" dirty="0" smtClean="0"/>
              <a:t>6 </a:t>
            </a:r>
            <a:r>
              <a:rPr lang="bg-BG" sz="4800" dirty="0" smtClean="0"/>
              <a:t>Ноември </a:t>
            </a:r>
            <a:br>
              <a:rPr lang="bg-BG" sz="4800" dirty="0" smtClean="0"/>
            </a:br>
            <a:r>
              <a:rPr lang="bg-BG" sz="4800" dirty="0" smtClean="0"/>
              <a:t>Ден на </a:t>
            </a:r>
            <a:r>
              <a:rPr lang="bg-BG" sz="4800" dirty="0">
                <a:solidFill>
                  <a:srgbClr val="FFFF00"/>
                </a:solidFill>
                <a:latin typeface="Comic Sans MS" panose="030F0702030302020204" pitchFamily="66" charset="0"/>
              </a:rPr>
              <a:t>ТОЛЕРАНТНОСТТА</a:t>
            </a:r>
            <a:r>
              <a:rPr lang="bg-BG" sz="4800" dirty="0" smtClean="0"/>
              <a:t>,</a:t>
            </a:r>
            <a:r>
              <a:rPr lang="bg-BG" sz="4800" dirty="0"/>
              <a:t/>
            </a:r>
            <a:br>
              <a:rPr lang="bg-BG" sz="4800" dirty="0"/>
            </a:br>
            <a:r>
              <a:rPr lang="bg-BG" sz="4800" dirty="0" smtClean="0"/>
              <a:t>а за нас по-малките деца</a:t>
            </a:r>
            <a:br>
              <a:rPr lang="bg-BG" sz="4800" dirty="0" smtClean="0"/>
            </a:br>
            <a:r>
              <a:rPr lang="bg-BG" sz="4800" dirty="0" smtClean="0"/>
              <a:t>Ден на </a:t>
            </a:r>
            <a:r>
              <a:rPr lang="bg-BG" sz="4800" dirty="0">
                <a:solidFill>
                  <a:srgbClr val="FFFF00"/>
                </a:solidFill>
                <a:latin typeface="Comic Sans MS" panose="030F0702030302020204" pitchFamily="66" charset="0"/>
              </a:rPr>
              <a:t>ДОБРОТАТА</a:t>
            </a:r>
            <a:r>
              <a:rPr lang="bg-BG" sz="4800" dirty="0" smtClean="0"/>
              <a:t> и </a:t>
            </a:r>
            <a:r>
              <a:rPr lang="bg-BG" sz="48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ПРИЯТЕЛСТВОТО</a:t>
            </a:r>
            <a:r>
              <a:rPr lang="bg-BG" sz="4800" dirty="0" smtClean="0"/>
              <a:t> </a:t>
            </a:r>
            <a:endParaRPr lang="bg-BG" sz="4800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2082417" y="5182329"/>
            <a:ext cx="9256733" cy="861420"/>
          </a:xfrm>
        </p:spPr>
        <p:txBody>
          <a:bodyPr/>
          <a:lstStyle/>
          <a:p>
            <a:pPr algn="r"/>
            <a:r>
              <a:rPr lang="bg-BG" dirty="0" smtClean="0"/>
              <a:t>ЦДГ </a:t>
            </a:r>
            <a:r>
              <a:rPr lang="en-US" dirty="0" smtClean="0"/>
              <a:t>“</a:t>
            </a:r>
            <a:r>
              <a:rPr lang="bg-BG" dirty="0" smtClean="0"/>
              <a:t>ЧЕРВЕНАТА ШАПЧИЦА</a:t>
            </a:r>
            <a:r>
              <a:rPr lang="en-US" dirty="0" smtClean="0"/>
              <a:t>”</a:t>
            </a:r>
            <a:endParaRPr lang="bg-BG" dirty="0"/>
          </a:p>
          <a:p>
            <a:pPr algn="r"/>
            <a:r>
              <a:rPr lang="bg-BG" dirty="0" smtClean="0">
                <a:solidFill>
                  <a:srgbClr val="FFFF00"/>
                </a:solidFill>
              </a:rPr>
              <a:t>ГРУПА </a:t>
            </a:r>
            <a:r>
              <a:rPr lang="en-US" dirty="0" smtClean="0">
                <a:solidFill>
                  <a:srgbClr val="FFFF00"/>
                </a:solidFill>
              </a:rPr>
              <a:t>“</a:t>
            </a:r>
            <a:r>
              <a:rPr lang="bg-BG" dirty="0" smtClean="0">
                <a:solidFill>
                  <a:srgbClr val="FFFF00"/>
                </a:solidFill>
              </a:rPr>
              <a:t>БОН-БОН</a:t>
            </a:r>
            <a:r>
              <a:rPr lang="en-US" dirty="0" smtClean="0">
                <a:solidFill>
                  <a:srgbClr val="FFFF00"/>
                </a:solidFill>
              </a:rPr>
              <a:t>”</a:t>
            </a:r>
            <a:endParaRPr lang="bg-BG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6848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80"/>
    </mc:Choice>
    <mc:Fallback xmlns="">
      <p:transition spd="slow" advTm="100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172" y="1229360"/>
            <a:ext cx="7245531" cy="5434149"/>
          </a:xfrm>
        </p:spPr>
      </p:pic>
      <p:sp>
        <p:nvSpPr>
          <p:cNvPr id="5" name="Текстово поле 4"/>
          <p:cNvSpPr txBox="1"/>
          <p:nvPr/>
        </p:nvSpPr>
        <p:spPr>
          <a:xfrm rot="20914957">
            <a:off x="272868" y="2979595"/>
            <a:ext cx="529771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В нашата скъпа </a:t>
            </a:r>
            <a:r>
              <a:rPr lang="bg-BG" sz="24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градина</a:t>
            </a:r>
          </a:p>
          <a:p>
            <a:r>
              <a:rPr lang="bg-BG" sz="24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</a:t>
            </a:r>
            <a:endParaRPr lang="bg-BG" sz="2400" b="1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  <a:p>
            <a:r>
              <a:rPr lang="bg-BG" sz="24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обич за всички ни има </a:t>
            </a:r>
            <a:r>
              <a:rPr lang="bg-BG" sz="24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–</a:t>
            </a:r>
          </a:p>
          <a:p>
            <a:endParaRPr lang="bg-BG" sz="2400" b="1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  <a:p>
            <a:r>
              <a:rPr lang="bg-BG" sz="24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колко сме мили, </a:t>
            </a:r>
            <a:r>
              <a:rPr lang="bg-BG" sz="24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учтиви</a:t>
            </a:r>
          </a:p>
          <a:p>
            <a:endParaRPr lang="bg-BG" sz="2400" b="1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  <a:p>
            <a:r>
              <a:rPr lang="bg-BG" sz="24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и помежду ни вежливи!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31076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967"/>
    </mc:Choice>
    <mc:Fallback xmlns="">
      <p:transition spd="slow" advTm="149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589486" y="2249715"/>
            <a:ext cx="4412970" cy="4061548"/>
          </a:xfrm>
        </p:spPr>
        <p:txBody>
          <a:bodyPr/>
          <a:lstStyle/>
          <a:p>
            <a:pPr algn="ctr" defTabSz="914400"/>
            <a:r>
              <a:rPr lang="bg-BG" sz="2400" b="1" dirty="0">
                <a:solidFill>
                  <a:srgbClr val="7030A0"/>
                </a:solidFill>
              </a:rPr>
              <a:t>С думи </a:t>
            </a:r>
            <a:r>
              <a:rPr lang="bg-BG" sz="2400" b="1" dirty="0" smtClean="0">
                <a:solidFill>
                  <a:srgbClr val="7030A0"/>
                </a:solidFill>
              </a:rPr>
              <a:t>вълшебни </a:t>
            </a:r>
            <a:r>
              <a:rPr lang="bg-BG" sz="2400" b="1" dirty="0">
                <a:solidFill>
                  <a:srgbClr val="7030A0"/>
                </a:solidFill>
              </a:rPr>
              <a:t>говорим,</a:t>
            </a:r>
            <a:br>
              <a:rPr lang="bg-BG" sz="2400" b="1" dirty="0">
                <a:solidFill>
                  <a:srgbClr val="7030A0"/>
                </a:solidFill>
              </a:rPr>
            </a:br>
            <a:r>
              <a:rPr lang="bg-BG" sz="2400" b="1" dirty="0">
                <a:solidFill>
                  <a:srgbClr val="7030A0"/>
                </a:solidFill>
              </a:rPr>
              <a:t> </a:t>
            </a:r>
            <a:br>
              <a:rPr lang="bg-BG" sz="2400" b="1" dirty="0">
                <a:solidFill>
                  <a:srgbClr val="7030A0"/>
                </a:solidFill>
              </a:rPr>
            </a:br>
            <a:r>
              <a:rPr lang="bg-BG" sz="2400" b="1" dirty="0">
                <a:solidFill>
                  <a:srgbClr val="7030A0"/>
                </a:solidFill>
              </a:rPr>
              <a:t>даже и често да </a:t>
            </a:r>
            <a:r>
              <a:rPr lang="bg-BG" sz="2400" b="1" dirty="0" smtClean="0">
                <a:solidFill>
                  <a:srgbClr val="7030A0"/>
                </a:solidFill>
              </a:rPr>
              <a:t>спорим.</a:t>
            </a:r>
            <a:br>
              <a:rPr lang="bg-BG" sz="2400" b="1" dirty="0" smtClean="0">
                <a:solidFill>
                  <a:srgbClr val="7030A0"/>
                </a:solidFill>
              </a:rPr>
            </a:br>
            <a:r>
              <a:rPr lang="bg-BG" sz="2400" b="1" dirty="0" smtClean="0">
                <a:solidFill>
                  <a:srgbClr val="7030A0"/>
                </a:solidFill>
              </a:rPr>
              <a:t/>
            </a:r>
            <a:br>
              <a:rPr lang="bg-BG" sz="2400" b="1" dirty="0" smtClean="0">
                <a:solidFill>
                  <a:srgbClr val="7030A0"/>
                </a:solidFill>
              </a:rPr>
            </a:br>
            <a:r>
              <a:rPr lang="bg-BG" sz="2400" b="1" dirty="0" smtClean="0">
                <a:solidFill>
                  <a:srgbClr val="7030A0"/>
                </a:solidFill>
              </a:rPr>
              <a:t>Кажем </a:t>
            </a:r>
            <a:r>
              <a:rPr lang="bg-BG" sz="2400" b="1" dirty="0">
                <a:solidFill>
                  <a:srgbClr val="7030A0"/>
                </a:solidFill>
              </a:rPr>
              <a:t>ли </a:t>
            </a:r>
            <a:r>
              <a:rPr lang="en-US" sz="2400" b="1" dirty="0">
                <a:solidFill>
                  <a:srgbClr val="7030A0"/>
                </a:solidFill>
              </a:rPr>
              <a:t>“</a:t>
            </a:r>
            <a:r>
              <a:rPr lang="bg-BG" sz="2400" b="1" dirty="0">
                <a:solidFill>
                  <a:srgbClr val="7030A0"/>
                </a:solidFill>
              </a:rPr>
              <a:t>моля</a:t>
            </a:r>
            <a:r>
              <a:rPr lang="en-US" sz="2400" b="1" dirty="0">
                <a:solidFill>
                  <a:srgbClr val="7030A0"/>
                </a:solidFill>
              </a:rPr>
              <a:t>”</a:t>
            </a:r>
            <a:r>
              <a:rPr lang="bg-BG" sz="2400" b="1" dirty="0">
                <a:solidFill>
                  <a:srgbClr val="7030A0"/>
                </a:solidFill>
              </a:rPr>
              <a:t>,</a:t>
            </a:r>
            <a:br>
              <a:rPr lang="bg-BG" sz="2400" b="1" dirty="0">
                <a:solidFill>
                  <a:srgbClr val="7030A0"/>
                </a:solidFill>
              </a:rPr>
            </a:br>
            <a:r>
              <a:rPr lang="bg-BG" sz="2400" b="1" dirty="0">
                <a:solidFill>
                  <a:srgbClr val="7030A0"/>
                </a:solidFill>
              </a:rPr>
              <a:t>                   </a:t>
            </a:r>
            <a:r>
              <a:rPr lang="en-US" sz="2400" b="1" dirty="0">
                <a:solidFill>
                  <a:srgbClr val="7030A0"/>
                </a:solidFill>
              </a:rPr>
              <a:t>”</a:t>
            </a:r>
            <a:r>
              <a:rPr lang="bg-BG" sz="2400" b="1" dirty="0">
                <a:solidFill>
                  <a:srgbClr val="7030A0"/>
                </a:solidFill>
              </a:rPr>
              <a:t>прости ми</a:t>
            </a:r>
            <a:r>
              <a:rPr lang="en-US" sz="2400" b="1" smtClean="0">
                <a:solidFill>
                  <a:srgbClr val="7030A0"/>
                </a:solidFill>
              </a:rPr>
              <a:t>“</a:t>
            </a:r>
            <a:r>
              <a:rPr lang="en-US" sz="2400" b="1">
                <a:solidFill>
                  <a:srgbClr val="7030A0"/>
                </a:solidFill>
              </a:rPr>
              <a:t>,</a:t>
            </a:r>
            <a:r>
              <a:rPr lang="bg-BG" sz="2400" b="1" smtClean="0">
                <a:solidFill>
                  <a:srgbClr val="7030A0"/>
                </a:solidFill>
              </a:rPr>
              <a:t> </a:t>
            </a:r>
            <a:r>
              <a:rPr lang="bg-BG" sz="2400" b="1" dirty="0">
                <a:solidFill>
                  <a:srgbClr val="7030A0"/>
                </a:solidFill>
              </a:rPr>
              <a:t/>
            </a:r>
            <a:br>
              <a:rPr lang="bg-BG" sz="2400" b="1" dirty="0">
                <a:solidFill>
                  <a:srgbClr val="7030A0"/>
                </a:solidFill>
              </a:rPr>
            </a:br>
            <a:r>
              <a:rPr lang="bg-BG" sz="2400" b="1" dirty="0">
                <a:solidFill>
                  <a:srgbClr val="7030A0"/>
                </a:solidFill>
              </a:rPr>
              <a:t/>
            </a:r>
            <a:br>
              <a:rPr lang="bg-BG" sz="2400" b="1" dirty="0">
                <a:solidFill>
                  <a:srgbClr val="7030A0"/>
                </a:solidFill>
              </a:rPr>
            </a:br>
            <a:r>
              <a:rPr lang="bg-BG" sz="2400" b="1" dirty="0">
                <a:solidFill>
                  <a:srgbClr val="7030A0"/>
                </a:solidFill>
              </a:rPr>
              <a:t>всичко за миг се </a:t>
            </a:r>
            <a:r>
              <a:rPr lang="bg-BG" sz="2400" b="1" dirty="0" smtClean="0">
                <a:solidFill>
                  <a:srgbClr val="7030A0"/>
                </a:solidFill>
              </a:rPr>
              <a:t>оправя</a:t>
            </a:r>
            <a:r>
              <a:rPr lang="en-US" sz="2400" b="1" dirty="0">
                <a:solidFill>
                  <a:srgbClr val="7030A0"/>
                </a:solidFill>
              </a:rPr>
              <a:t>!</a:t>
            </a:r>
            <a:endParaRPr lang="bg-BG" sz="2400" b="1" dirty="0">
              <a:solidFill>
                <a:srgbClr val="7030A0"/>
              </a:solidFill>
            </a:endParaRP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9752" y="1797353"/>
            <a:ext cx="5244497" cy="3933372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5906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72"/>
    </mc:Choice>
    <mc:Fallback xmlns="">
      <p:transition spd="slow" advTm="132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Картина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43438">
            <a:off x="33870" y="2248375"/>
            <a:ext cx="3616022" cy="2712016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66269" y="663906"/>
            <a:ext cx="10325846" cy="1087361"/>
          </a:xfrm>
        </p:spPr>
        <p:txBody>
          <a:bodyPr/>
          <a:lstStyle/>
          <a:p>
            <a:r>
              <a:rPr lang="bg-BG" dirty="0" smtClean="0"/>
              <a:t>За нашите приятели – нарисувахме СЪРЦА</a:t>
            </a:r>
            <a:endParaRPr lang="bg-BG" dirty="0"/>
          </a:p>
        </p:txBody>
      </p:sp>
      <p:pic>
        <p:nvPicPr>
          <p:cNvPr id="23" name="Картина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129">
            <a:off x="7360887" y="2094875"/>
            <a:ext cx="3881445" cy="2911083"/>
          </a:xfrm>
          <a:prstGeom prst="rect">
            <a:avLst/>
          </a:prstGeom>
        </p:spPr>
      </p:pic>
      <p:pic>
        <p:nvPicPr>
          <p:cNvPr id="15" name="Контейнер за съдържание 14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16832">
            <a:off x="8925681" y="4638876"/>
            <a:ext cx="2958833" cy="2219124"/>
          </a:xfrm>
        </p:spPr>
      </p:pic>
      <p:pic>
        <p:nvPicPr>
          <p:cNvPr id="22" name="Картина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2538">
            <a:off x="3130334" y="3163717"/>
            <a:ext cx="4008103" cy="30060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53458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68"/>
    </mc:Choice>
    <mc:Fallback xmlns="">
      <p:transition spd="slow" advTm="107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46536">
            <a:off x="7142543" y="3472114"/>
            <a:ext cx="4357873" cy="3268405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462" y="373051"/>
            <a:ext cx="4381049" cy="3285786"/>
          </a:xfrm>
          <a:prstGeom prst="rect">
            <a:avLst/>
          </a:prstGeom>
        </p:spPr>
      </p:pic>
      <p:sp>
        <p:nvSpPr>
          <p:cNvPr id="9" name="Текстово поле 8"/>
          <p:cNvSpPr txBox="1"/>
          <p:nvPr/>
        </p:nvSpPr>
        <p:spPr>
          <a:xfrm rot="20578464">
            <a:off x="754743" y="3054922"/>
            <a:ext cx="419462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Ние с </a:t>
            </a:r>
            <a:r>
              <a:rPr lang="bg-BG" sz="24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вълшебн</a:t>
            </a:r>
            <a:r>
              <a:rPr lang="bg-BG" sz="24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и</a:t>
            </a:r>
            <a:r>
              <a:rPr lang="bg-BG" sz="24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те </a:t>
            </a:r>
            <a:r>
              <a:rPr lang="bg-BG" sz="24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думи </a:t>
            </a:r>
            <a:endParaRPr lang="bg-BG" sz="2400" b="1" dirty="0" smtClean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  <a:p>
            <a:endParaRPr lang="bg-BG" sz="2400" b="1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  <a:p>
            <a:r>
              <a:rPr lang="bg-BG" sz="24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утре, големи и умни, </a:t>
            </a:r>
            <a:endParaRPr lang="bg-BG" sz="2400" b="1" dirty="0" smtClean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  <a:p>
            <a:endParaRPr lang="bg-BG" sz="2400" b="1" dirty="0" smtClean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  <a:p>
            <a:r>
              <a:rPr lang="bg-BG" sz="24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колко </a:t>
            </a:r>
            <a:r>
              <a:rPr lang="bg-BG" sz="24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стотици </a:t>
            </a:r>
            <a:r>
              <a:rPr lang="bg-BG" sz="24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вратички</a:t>
            </a:r>
          </a:p>
          <a:p>
            <a:endParaRPr lang="bg-BG" sz="2400" b="1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  <a:p>
            <a:r>
              <a:rPr lang="bg-BG" sz="24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ще си отворим </a:t>
            </a:r>
            <a:r>
              <a:rPr lang="bg-BG" sz="24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самички!</a:t>
            </a:r>
            <a:endParaRPr lang="bg-BG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91323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19"/>
    </mc:Choice>
    <mc:Fallback xmlns="">
      <p:transition spd="slow" advTm="99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06611" y="662082"/>
            <a:ext cx="9498532" cy="1141472"/>
          </a:xfrm>
        </p:spPr>
        <p:txBody>
          <a:bodyPr/>
          <a:lstStyle/>
          <a:p>
            <a:pPr algn="ctr"/>
            <a:r>
              <a:rPr lang="bg-BG" dirty="0" smtClean="0"/>
              <a:t>Чрез забавни игри, показахме колко много вълшебни думи ЗНАЕМ. </a:t>
            </a:r>
            <a:endParaRPr lang="bg-BG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24373">
            <a:off x="7369137" y="3311957"/>
            <a:ext cx="4555066" cy="3416300"/>
          </a:xfr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66532">
            <a:off x="1531972" y="2717768"/>
            <a:ext cx="4885992" cy="3664492"/>
          </a:xfrm>
          <a:prstGeom prst="rect">
            <a:avLst/>
          </a:prstGeom>
        </p:spPr>
      </p:pic>
      <p:sp>
        <p:nvSpPr>
          <p:cNvPr id="8" name="Текстово поле 7"/>
          <p:cNvSpPr txBox="1"/>
          <p:nvPr/>
        </p:nvSpPr>
        <p:spPr>
          <a:xfrm rot="20543145">
            <a:off x="669566" y="4157377"/>
            <a:ext cx="4138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>
                <a:solidFill>
                  <a:schemeClr val="accent6">
                    <a:lumMod val="75000"/>
                  </a:schemeClr>
                </a:solidFill>
              </a:rPr>
              <a:t>уважение</a:t>
            </a:r>
            <a:endParaRPr lang="bg-BG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Текстово поле 8"/>
          <p:cNvSpPr txBox="1"/>
          <p:nvPr/>
        </p:nvSpPr>
        <p:spPr>
          <a:xfrm rot="19740542">
            <a:off x="5766784" y="5844854"/>
            <a:ext cx="2690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оби</a:t>
            </a:r>
            <a:r>
              <a:rPr lang="bg-BG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ч</a:t>
            </a:r>
          </a:p>
        </p:txBody>
      </p:sp>
      <p:sp>
        <p:nvSpPr>
          <p:cNvPr id="10" name="Текстово поле 9"/>
          <p:cNvSpPr txBox="1"/>
          <p:nvPr/>
        </p:nvSpPr>
        <p:spPr>
          <a:xfrm rot="20538180">
            <a:off x="8732815" y="2376475"/>
            <a:ext cx="1751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приятелство</a:t>
            </a:r>
            <a:endParaRPr lang="bg-BG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Текстово поле 10"/>
          <p:cNvSpPr txBox="1"/>
          <p:nvPr/>
        </p:nvSpPr>
        <p:spPr>
          <a:xfrm rot="20745740">
            <a:off x="553606" y="2376475"/>
            <a:ext cx="1345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м</a:t>
            </a:r>
            <a:r>
              <a:rPr lang="bg-BG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оля</a:t>
            </a:r>
            <a:r>
              <a:rPr lang="bg-BG" dirty="0" smtClean="0"/>
              <a:t> </a:t>
            </a:r>
            <a:endParaRPr lang="bg-BG" dirty="0"/>
          </a:p>
        </p:txBody>
      </p:sp>
      <p:sp>
        <p:nvSpPr>
          <p:cNvPr id="12" name="Текстово поле 11"/>
          <p:cNvSpPr txBox="1"/>
          <p:nvPr/>
        </p:nvSpPr>
        <p:spPr>
          <a:xfrm>
            <a:off x="6750534" y="2745807"/>
            <a:ext cx="361465" cy="2565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solidFill>
                  <a:srgbClr val="7030A0"/>
                </a:solidFill>
              </a:rPr>
              <a:t>благодаря </a:t>
            </a:r>
          </a:p>
        </p:txBody>
      </p:sp>
      <p:sp>
        <p:nvSpPr>
          <p:cNvPr id="13" name="Текстово поле 12"/>
          <p:cNvSpPr txBox="1"/>
          <p:nvPr/>
        </p:nvSpPr>
        <p:spPr>
          <a:xfrm rot="1062548">
            <a:off x="10768212" y="2988920"/>
            <a:ext cx="1423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b="1" dirty="0">
                <a:solidFill>
                  <a:srgbClr val="7030A0"/>
                </a:solidFill>
              </a:rPr>
              <a:t>и</a:t>
            </a:r>
            <a:r>
              <a:rPr lang="bg-BG" b="1" dirty="0" smtClean="0">
                <a:solidFill>
                  <a:srgbClr val="7030A0"/>
                </a:solidFill>
              </a:rPr>
              <a:t>звинявай </a:t>
            </a:r>
            <a:endParaRPr lang="bg-BG" b="1" dirty="0">
              <a:solidFill>
                <a:srgbClr val="7030A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6406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934"/>
    </mc:Choice>
    <mc:Fallback xmlns="">
      <p:transition spd="slow" advTm="149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артина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55210">
            <a:off x="511181" y="3087812"/>
            <a:ext cx="3618893" cy="2714170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154954" y="542399"/>
            <a:ext cx="8761413" cy="1138233"/>
          </a:xfrm>
        </p:spPr>
        <p:txBody>
          <a:bodyPr/>
          <a:lstStyle/>
          <a:p>
            <a:pPr algn="ctr"/>
            <a:r>
              <a:rPr lang="bg-BG" dirty="0" smtClean="0"/>
              <a:t>Помогнахме на своите приятели.</a:t>
            </a:r>
            <a:endParaRPr lang="bg-BG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6046">
            <a:off x="2477083" y="1513720"/>
            <a:ext cx="3618893" cy="271417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15198">
            <a:off x="8889855" y="3533183"/>
            <a:ext cx="3618893" cy="2714170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65031">
            <a:off x="5747903" y="3087812"/>
            <a:ext cx="3618893" cy="271417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04980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67"/>
    </mc:Choice>
    <mc:Fallback xmlns="">
      <p:transition spd="slow" advTm="92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2511">
            <a:off x="7706691" y="3367042"/>
            <a:ext cx="3837974" cy="2878480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76732" y="699888"/>
            <a:ext cx="8761413" cy="706964"/>
          </a:xfrm>
        </p:spPr>
        <p:txBody>
          <a:bodyPr/>
          <a:lstStyle/>
          <a:p>
            <a:r>
              <a:rPr lang="bg-BG" dirty="0" smtClean="0"/>
              <a:t>Нахранихме ги.</a:t>
            </a:r>
            <a:endParaRPr lang="bg-BG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6288">
            <a:off x="4946755" y="226498"/>
            <a:ext cx="4966502" cy="3218543"/>
          </a:xfr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46167">
            <a:off x="1079460" y="2416856"/>
            <a:ext cx="4843860" cy="363289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02702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95"/>
    </mc:Choice>
    <mc:Fallback xmlns="">
      <p:transition spd="slow" advTm="114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77371" y="553655"/>
            <a:ext cx="11263086" cy="1254330"/>
          </a:xfrm>
        </p:spPr>
        <p:txBody>
          <a:bodyPr/>
          <a:lstStyle/>
          <a:p>
            <a:pPr algn="ctr"/>
            <a:r>
              <a:rPr lang="bg-BG" dirty="0" smtClean="0"/>
              <a:t>Повеселихме се с песен за приятелството и </a:t>
            </a:r>
            <a:r>
              <a:rPr lang="bg-BG" dirty="0" smtClean="0"/>
              <a:t>танцувахме </a:t>
            </a:r>
            <a:endParaRPr lang="bg-BG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98518">
            <a:off x="5889375" y="2618277"/>
            <a:ext cx="5051551" cy="3788664"/>
          </a:xfr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61305">
            <a:off x="129328" y="2651861"/>
            <a:ext cx="5472739" cy="410455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9784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70"/>
    </mc:Choice>
    <mc:Fallback xmlns="">
      <p:transition spd="slow" advTm="101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Картина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021" y="1798886"/>
            <a:ext cx="3437793" cy="2578345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94307" y="595636"/>
            <a:ext cx="8761413" cy="706964"/>
          </a:xfrm>
        </p:spPr>
        <p:txBody>
          <a:bodyPr/>
          <a:lstStyle/>
          <a:p>
            <a:pPr algn="ctr"/>
            <a:r>
              <a:rPr lang="bg-BG" dirty="0" smtClean="0"/>
              <a:t>Рецитирахме много стихове за приятелството  и добротата.</a:t>
            </a:r>
            <a:endParaRPr lang="bg-BG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52" y="1798886"/>
            <a:ext cx="3667108" cy="2750331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258" y="1516470"/>
            <a:ext cx="3437793" cy="2578345"/>
          </a:xfrm>
          <a:prstGeom prst="rect">
            <a:avLst/>
          </a:prstGeom>
        </p:spPr>
      </p:pic>
      <p:sp>
        <p:nvSpPr>
          <p:cNvPr id="15" name="Текстово поле 14"/>
          <p:cNvSpPr txBox="1"/>
          <p:nvPr/>
        </p:nvSpPr>
        <p:spPr>
          <a:xfrm>
            <a:off x="3367313" y="4934857"/>
            <a:ext cx="55340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Добър да бъдеш е чудесно</a:t>
            </a:r>
          </a:p>
          <a:p>
            <a:pPr algn="ctr"/>
            <a:r>
              <a:rPr lang="bg-BG" sz="24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и някак е красив света,</a:t>
            </a:r>
          </a:p>
          <a:p>
            <a:pPr algn="ctr"/>
            <a:r>
              <a:rPr lang="bg-BG" sz="24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щом всяка трудност ни е лесна,</a:t>
            </a:r>
          </a:p>
          <a:p>
            <a:pPr algn="ctr"/>
            <a:r>
              <a:rPr lang="bg-BG" sz="24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и носим тази доброта!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0954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54"/>
    </mc:Choice>
    <mc:Fallback xmlns="">
      <p:transition spd="slow" advTm="38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452" y="3038928"/>
            <a:ext cx="4555066" cy="3416300"/>
          </a:xfr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524" y="665433"/>
            <a:ext cx="5448476" cy="40816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2343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82"/>
    </mc:Choice>
    <mc:Fallback xmlns="">
      <p:transition spd="slow" advTm="93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71183" y="1901371"/>
            <a:ext cx="5332931" cy="4956629"/>
          </a:xfrm>
        </p:spPr>
        <p:txBody>
          <a:bodyPr/>
          <a:lstStyle/>
          <a:p>
            <a:pPr algn="ctr"/>
            <a:r>
              <a:rPr lang="bg-BG" dirty="0" smtClean="0">
                <a:solidFill>
                  <a:srgbClr val="7030A0"/>
                </a:solidFill>
              </a:rPr>
              <a:t>Накрая подарихме сърцето си на</a:t>
            </a:r>
            <a:br>
              <a:rPr lang="bg-BG" dirty="0" smtClean="0">
                <a:solidFill>
                  <a:srgbClr val="7030A0"/>
                </a:solidFill>
              </a:rPr>
            </a:br>
            <a:r>
              <a:rPr lang="bg-BG" dirty="0" smtClean="0">
                <a:solidFill>
                  <a:srgbClr val="7030A0"/>
                </a:solidFill>
              </a:rPr>
              <a:t> най-добрия приятел и се почерпихме с  бонбонени  хапчета, които да </a:t>
            </a:r>
            <a:r>
              <a:rPr lang="bg-BG" smtClean="0">
                <a:solidFill>
                  <a:srgbClr val="7030A0"/>
                </a:solidFill>
              </a:rPr>
              <a:t>ни помагат </a:t>
            </a:r>
            <a:r>
              <a:rPr lang="bg-BG" dirty="0" smtClean="0">
                <a:solidFill>
                  <a:srgbClr val="7030A0"/>
                </a:solidFill>
              </a:rPr>
              <a:t>да не забравяме вълшебните думи  </a:t>
            </a:r>
            <a:endParaRPr lang="bg-BG" dirty="0">
              <a:solidFill>
                <a:srgbClr val="7030A0"/>
              </a:solidFill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57550">
            <a:off x="6237790" y="347954"/>
            <a:ext cx="4596126" cy="3447094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3186">
            <a:off x="7828035" y="3601149"/>
            <a:ext cx="3566840" cy="2675130"/>
          </a:xfrm>
          <a:prstGeom prst="rect">
            <a:avLst/>
          </a:prstGeom>
        </p:spPr>
      </p:pic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79974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452"/>
    </mc:Choice>
    <mc:Fallback>
      <p:transition spd="slow" advTm="124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1.8|1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1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2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7|2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2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3.1|2.4|2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8|1.9|1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2.5|2.6|1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3.4|2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2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3.6|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Йон – заседателна зала">
  <a:themeElements>
    <a:clrScheme name="Йон – заседателна зала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Йон – заседателна зала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Йон – заседателна зала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1148</TotalTime>
  <Words>130</Words>
  <Application>Microsoft Office PowerPoint</Application>
  <PresentationFormat>Широк екран</PresentationFormat>
  <Paragraphs>35</Paragraphs>
  <Slides>12</Slides>
  <Notes>0</Notes>
  <HiddenSlides>0</HiddenSlides>
  <MMClips>1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12</vt:i4>
      </vt:variant>
    </vt:vector>
  </HeadingPairs>
  <TitlesOfParts>
    <vt:vector size="17" baseType="lpstr">
      <vt:lpstr>Arial</vt:lpstr>
      <vt:lpstr>Century Gothic</vt:lpstr>
      <vt:lpstr>Comic Sans MS</vt:lpstr>
      <vt:lpstr>Wingdings 3</vt:lpstr>
      <vt:lpstr>Йон – заседателна зала</vt:lpstr>
      <vt:lpstr>16 Ноември  Ден на ТОЛЕРАНТНОСТТА, а за нас по-малките деца Ден на ДОБРОТАТА и ПРИЯТЕЛСТВОТО </vt:lpstr>
      <vt:lpstr>Презентация на PowerPoint</vt:lpstr>
      <vt:lpstr>С думи вълшебни говорим,   даже и често да спорим.  Кажем ли “моля”,                    ”прости ми“,   всичко за миг се оправя!</vt:lpstr>
      <vt:lpstr>За нашите приятели – нарисувахме СЪРЦА</vt:lpstr>
      <vt:lpstr>Презентация на PowerPoint</vt:lpstr>
      <vt:lpstr>Чрез забавни игри, показахме колко много вълшебни думи ЗНАЕМ. </vt:lpstr>
      <vt:lpstr>Помогнахме на своите приятели.</vt:lpstr>
      <vt:lpstr>Нахранихме ги.</vt:lpstr>
      <vt:lpstr>Повеселихме се с песен за приятелството и танцувахме </vt:lpstr>
      <vt:lpstr>Рецитирахме много стихове за приятелството  и добротата.</vt:lpstr>
      <vt:lpstr>Презентация на PowerPoint</vt:lpstr>
      <vt:lpstr>Накрая подарихме сърцето си на  най-добрия приятел и се почерпихме с  бонбонени  хапчета, които да ни помагат да не забравяме вълшебните думи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 Ноември  Ден на ТОЛЕРАНТНОСТТА, а за нас по-малките деца Ден на ДОБРОТАТА и ПРИЯТЕЛСТВОТО</dc:title>
  <dc:creator>Asus</dc:creator>
  <cp:lastModifiedBy>Asus</cp:lastModifiedBy>
  <cp:revision>18</cp:revision>
  <dcterms:created xsi:type="dcterms:W3CDTF">2020-11-19T18:46:17Z</dcterms:created>
  <dcterms:modified xsi:type="dcterms:W3CDTF">2020-11-22T17:44:59Z</dcterms:modified>
</cp:coreProperties>
</file>