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7" r:id="rId5"/>
    <p:sldId id="265" r:id="rId6"/>
    <p:sldId id="279" r:id="rId7"/>
    <p:sldId id="280" r:id="rId8"/>
    <p:sldId id="266" r:id="rId9"/>
    <p:sldId id="275" r:id="rId10"/>
    <p:sldId id="276" r:id="rId11"/>
    <p:sldId id="268" r:id="rId12"/>
    <p:sldId id="278" r:id="rId13"/>
    <p:sldId id="283" r:id="rId14"/>
    <p:sldId id="281" r:id="rId15"/>
    <p:sldId id="269" r:id="rId16"/>
    <p:sldId id="282" r:id="rId17"/>
    <p:sldId id="286" r:id="rId18"/>
    <p:sldId id="287" r:id="rId19"/>
    <p:sldId id="284" r:id="rId20"/>
    <p:sldId id="270" r:id="rId21"/>
    <p:sldId id="271" r:id="rId22"/>
    <p:sldId id="272" r:id="rId23"/>
    <p:sldId id="285" r:id="rId24"/>
    <p:sldId id="274" r:id="rId25"/>
    <p:sldId id="289" r:id="rId26"/>
  </p:sldIdLst>
  <p:sldSz cx="12192000" cy="6858000"/>
  <p:notesSz cx="6858000" cy="9144000"/>
  <p:defaultTextStyle>
    <a:defPPr rtl="0"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1646"/>
    <a:srgbClr val="37F517"/>
    <a:srgbClr val="F66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186" autoAdjust="0"/>
  </p:normalViewPr>
  <p:slideViewPr>
    <p:cSldViewPr>
      <p:cViewPr varScale="1">
        <p:scale>
          <a:sx n="80" d="100"/>
          <a:sy n="80" d="100"/>
        </p:scale>
        <p:origin x="3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36C654F-BABA-4CF3-831A-B775F9510FF9}" type="datetime1">
              <a:rPr lang="bg-BG" smtClean="0"/>
              <a:t>5.6.2024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1D8FE72-880F-4621-B695-D864306870AD}" type="datetime1">
              <a:rPr lang="bg-BG" smtClean="0"/>
              <a:t>5.6.2024 г.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dirty="0"/>
              <a:t>Редактиране на стиловете на текста в образеца</a:t>
            </a:r>
          </a:p>
          <a:p>
            <a:pPr lvl="1" rtl="0"/>
            <a:r>
              <a:rPr lang="bg-BG" dirty="0"/>
              <a:t>Второ ниво</a:t>
            </a:r>
          </a:p>
          <a:p>
            <a:pPr lvl="2" rtl="0"/>
            <a:r>
              <a:rPr lang="bg-BG" dirty="0"/>
              <a:t>Трето ниво</a:t>
            </a:r>
          </a:p>
          <a:p>
            <a:pPr lvl="3" rtl="0"/>
            <a:r>
              <a:rPr lang="bg-BG" dirty="0"/>
              <a:t>Четвърто ниво</a:t>
            </a:r>
          </a:p>
          <a:p>
            <a:pPr lvl="4" rtl="0"/>
            <a:r>
              <a:rPr lang="bg-BG" dirty="0"/>
              <a:t>Пето ниво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bg-BG" smtClean="0"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83320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bg-BG" dirty="0"/>
              <a:t>ЗАБЕЛЕЖКА: За да промените изображенията в този слайд, изберете картината и я изтрийте. След това щракнете върху иконата за вмъкване на картина в контейнера, за да вмъкнете собствено изображение.</a:t>
            </a: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bg-BG" smtClean="0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86014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bg-BG" dirty="0"/>
              <a:t>ЗАБЕЛЕЖКА: За да промените изображенията в този слайд, изберете картината и я изтрийте. След това щракнете върху иконата за вмъкване на картина в контейнера, за да вмъкнете собствено изображение.</a:t>
            </a: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bg-BG" smtClean="0"/>
              <a:t>5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27004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bg-BG" dirty="0"/>
              <a:t>ЗАБЕЛЕЖКА: За да промените изображенията в този слайд, изберете картината и я изтрийте. След това щракнете върху иконата за вмъкване на картина в контейнера, за да вмъкнете собствено изображение.</a:t>
            </a: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bg-BG" smtClean="0"/>
              <a:t>7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88547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bg-BG" dirty="0"/>
              <a:t>ЗАБЕЛЕЖКА: За да промените изображенията в този слайд, изберете картината и я изтрийте. След това щракнете върху иконата за вмъкване на картина в контейнера, за да вмъкнете собствено изображение.</a:t>
            </a: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bg-BG" smtClean="0"/>
              <a:t>8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53265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bg-BG" smtClean="0"/>
              <a:t>12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87737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bg-BG" smtClean="0"/>
              <a:t>17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10357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bg-BG" smtClean="0"/>
              <a:t>18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17972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bg-BG" smtClean="0"/>
              <a:t>19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69979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bg-BG" smtClean="0"/>
              <a:t>21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88677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ctrTitle" hasCustomPrompt="1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bg-BG"/>
              <a:t>Щракнете, за да редактирате стила на подзаглавието в образеца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noProof="0" dirty="0"/>
              <a:t>Щракнете, за да редактирате стила на заглавието на образеца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630CC2-5805-444A-A8F6-A18011F6AAE5}" type="datetime1">
              <a:rPr lang="bg-BG" smtClean="0"/>
              <a:t>5.6.2024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rtl="0">
              <a:defRPr sz="4400"/>
            </a:lvl1pPr>
          </a:lstStyle>
          <a:p>
            <a:pPr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1924E3-B105-4A9C-A4A1-351521FCB11B}" type="datetime1">
              <a:rPr lang="bg-BG" smtClean="0"/>
              <a:t>5.6.2024 г.</a:t>
            </a:fld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C2BE3B-D736-4A14-B5C1-8239E387F557}" type="datetime1">
              <a:rPr lang="bg-BG" smtClean="0"/>
              <a:t>5.6.2024 г.</a:t>
            </a:fld>
            <a:endParaRPr lang="bg-BG" dirty="0"/>
          </a:p>
        </p:txBody>
      </p:sp>
      <p:sp>
        <p:nvSpPr>
          <p:cNvPr id="9" name="Контейнер за номер на слайд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07EC0DC-4431-4680-A2E3-495E18CC0B3A}" type="datetime1">
              <a:rPr lang="bg-BG" smtClean="0"/>
              <a:t>5.6.2024 г.</a:t>
            </a:fld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олен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D01B83-188E-41EE-BAAB-87B3AA742E98}" type="datetime1">
              <a:rPr lang="bg-BG" smtClean="0"/>
              <a:t>5.6.2024 г.</a:t>
            </a:fld>
            <a:endParaRPr lang="bg-BG" dirty="0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894AB62-0EDC-4A09-873B-44459C66C63D}" type="datetime1">
              <a:rPr lang="bg-BG" smtClean="0"/>
              <a:t>5.6.2024 г.</a:t>
            </a:fld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вободна линия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12" name="Контейнер за картина 11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059BCA-0A70-4A76-9E1C-2B4DC0226A0B}" type="datetime1">
              <a:rPr lang="bg-BG" smtClean="0"/>
              <a:t>5.6.2024 г.</a:t>
            </a:fld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е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7" name="Свободна линия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5" name="Контейнер за картина 14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7" name="Контейнер за 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8" name="Свободна линия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9" name="Контейнер за картина 18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20" name="Контейнер за текст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ри картини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bg-BG"/>
              <a:t>Редакт. стил загл. образец</a:t>
            </a:r>
            <a:endParaRPr lang="bg-BG" dirty="0"/>
          </a:p>
        </p:txBody>
      </p:sp>
      <p:sp>
        <p:nvSpPr>
          <p:cNvPr id="7" name="Свободна линия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5" name="Контейнер за картина 14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8" name="Свободна линия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9" name="Контейнер за картина 18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2" name="Свободна линия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3" name="Контейнер за картина 12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7" name="Контейнер за 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ет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8" name="Свободна линия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9" name="Контейнер за картина 8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3"/>
          </p:nvPr>
        </p:nvSpPr>
        <p:spPr>
          <a:xfrm>
            <a:off x="4405385" y="384723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0" name="Свободна линия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1" name="Контейнер за картина 10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2" name="Свободна линия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3" name="Контейнер за картина 12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4" name="Свободна линия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5" name="Контейнер за картина 14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20" name="Свободна линия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21" name="Контейнер за картина 20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19D94F-33C5-4D98-8237-A4D409FD3697}" type="datetime1">
              <a:rPr lang="bg-BG" smtClean="0"/>
              <a:t>5.6.2024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BFE963-5FFE-424F-9BD8-0960097778CC}" type="datetime1">
              <a:rPr lang="bg-BG" smtClean="0"/>
              <a:t>5.6.2024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bg-BG" noProof="0" dirty="0"/>
              <a:t>Щракнете, за да редактирате стила на заглавието на образеца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/>
              <a:t>Редактиране на стиловете на текста в образеца</a:t>
            </a:r>
          </a:p>
          <a:p>
            <a:pPr lvl="1" rtl="0"/>
            <a:r>
              <a:rPr lang="bg-BG" dirty="0"/>
              <a:t>Второ ниво</a:t>
            </a:r>
          </a:p>
          <a:p>
            <a:pPr lvl="2" rtl="0"/>
            <a:r>
              <a:rPr lang="bg-BG" dirty="0"/>
              <a:t>Трето ниво</a:t>
            </a:r>
          </a:p>
          <a:p>
            <a:pPr lvl="3" rtl="0"/>
            <a:r>
              <a:rPr lang="bg-BG" dirty="0"/>
              <a:t>Четвърто ниво</a:t>
            </a:r>
          </a:p>
          <a:p>
            <a:pPr lvl="4" rtl="0"/>
            <a:r>
              <a:rPr lang="bg-BG" dirty="0"/>
              <a:t>Пето ниво</a:t>
            </a:r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bg-BG" dirty="0"/>
              <a:t>Добавяне на долен </a:t>
            </a:r>
            <a:r>
              <a:rPr lang="bg-BG" dirty="0" err="1"/>
              <a:t>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EAB9AC5-2A97-4408-B276-958C46228888}" type="datetime1">
              <a:rPr lang="bg-BG" smtClean="0"/>
              <a:t>5.6.2024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eg"/><Relationship Id="rId11" Type="http://schemas.openxmlformats.org/officeDocument/2006/relationships/image" Target="../media/image36.jpg"/><Relationship Id="rId5" Type="http://schemas.openxmlformats.org/officeDocument/2006/relationships/image" Target="../media/image30.jpeg"/><Relationship Id="rId10" Type="http://schemas.openxmlformats.org/officeDocument/2006/relationships/image" Target="../media/image35.jpg"/><Relationship Id="rId4" Type="http://schemas.openxmlformats.org/officeDocument/2006/relationships/image" Target="../media/image29.jpeg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3.jpg"/><Relationship Id="rId5" Type="http://schemas.openxmlformats.org/officeDocument/2006/relationships/image" Target="../media/image72.jpg"/><Relationship Id="rId4" Type="http://schemas.openxmlformats.org/officeDocument/2006/relationships/image" Target="../media/image7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5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51384" y="116632"/>
            <a:ext cx="8745016" cy="2245568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bg-BG" dirty="0"/>
              <a:t>Втора възрастова група „Звездичка“</a:t>
            </a:r>
            <a:br>
              <a:rPr lang="bg-BG" dirty="0"/>
            </a:br>
            <a:r>
              <a:rPr lang="bg-BG" dirty="0"/>
              <a:t>ДГ №5 “Червената шапчица” </a:t>
            </a:r>
            <a:br>
              <a:rPr lang="bg-BG" dirty="0"/>
            </a:br>
            <a:r>
              <a:rPr lang="bg-BG" dirty="0"/>
              <a:t>гр. Търговище</a:t>
            </a:r>
            <a:br>
              <a:rPr lang="bg-BG" dirty="0"/>
            </a:b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algn="ctr" rtl="0"/>
            <a:r>
              <a:rPr lang="bg-BG" dirty="0">
                <a:solidFill>
                  <a:srgbClr val="FF0000"/>
                </a:solidFill>
              </a:rPr>
              <a:t>Растем ние здрави и щастливи в този дом чудесен с приказка „Червена шапчица“ известен…..</a:t>
            </a:r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62199" y="150098"/>
            <a:ext cx="6470105" cy="902638"/>
          </a:xfrm>
        </p:spPr>
        <p:txBody>
          <a:bodyPr rtlCol="0"/>
          <a:lstStyle/>
          <a:p>
            <a:pPr rtl="0"/>
            <a:r>
              <a:rPr lang="bg-BG" dirty="0"/>
              <a:t>Първият учебен ден – 15 септември</a:t>
            </a:r>
          </a:p>
        </p:txBody>
      </p:sp>
      <p:pic>
        <p:nvPicPr>
          <p:cNvPr id="8" name="Контейнер за картина 7" descr="Жена и момиче работят в градина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3" name="Контейнер за текст 2"/>
          <p:cNvSpPr>
            <a:spLocks noGrp="1"/>
          </p:cNvSpPr>
          <p:nvPr>
            <p:ph type="body" sz="half" idx="2"/>
          </p:nvPr>
        </p:nvSpPr>
        <p:spPr>
          <a:xfrm>
            <a:off x="7085796" y="2204865"/>
            <a:ext cx="4842851" cy="1368152"/>
          </a:xfrm>
        </p:spPr>
        <p:txBody>
          <a:bodyPr rtlCol="0"/>
          <a:lstStyle/>
          <a:p>
            <a:pPr rtl="0"/>
            <a:r>
              <a:rPr lang="ru-RU" b="0" i="0" dirty="0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Бързо </a:t>
            </a:r>
            <a:r>
              <a:rPr lang="ru-RU" b="0" i="0" dirty="0" err="1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лятото</a:t>
            </a:r>
            <a:r>
              <a:rPr lang="ru-RU" b="0" i="0" dirty="0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горещо</a:t>
            </a:r>
            <a:r>
              <a:rPr lang="ru-RU" b="0" i="0" dirty="0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 мина</a:t>
            </a:r>
            <a:br>
              <a:rPr lang="ru-RU" dirty="0">
                <a:solidFill>
                  <a:srgbClr val="FFC000"/>
                </a:solidFill>
              </a:rPr>
            </a:br>
            <a:r>
              <a:rPr lang="ru-RU" b="0" i="0" dirty="0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и </a:t>
            </a:r>
            <a:r>
              <a:rPr lang="ru-RU" b="0" i="0" dirty="0" err="1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очаква</a:t>
            </a:r>
            <a:r>
              <a:rPr lang="ru-RU" b="0" i="0" dirty="0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 ни </a:t>
            </a:r>
            <a:r>
              <a:rPr lang="ru-RU" b="0" i="0" dirty="0" err="1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отново</a:t>
            </a:r>
            <a:r>
              <a:rPr lang="ru-RU" b="0" i="0" dirty="0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детската</a:t>
            </a:r>
            <a:r>
              <a:rPr lang="ru-RU" b="0" i="0" dirty="0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 градина!</a:t>
            </a:r>
            <a:br>
              <a:rPr lang="ru-RU" dirty="0">
                <a:solidFill>
                  <a:srgbClr val="FFC000"/>
                </a:solidFill>
              </a:rPr>
            </a:br>
            <a:r>
              <a:rPr lang="ru-RU" b="0" i="0" dirty="0" err="1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Няма</a:t>
            </a:r>
            <a:r>
              <a:rPr lang="ru-RU" b="0" i="0" dirty="0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по-щастлив</a:t>
            </a:r>
            <a:r>
              <a:rPr lang="ru-RU" b="0" i="0" dirty="0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 от мен</a:t>
            </a:r>
            <a:br>
              <a:rPr lang="ru-RU" dirty="0">
                <a:solidFill>
                  <a:srgbClr val="FFC000"/>
                </a:solidFill>
              </a:rPr>
            </a:br>
            <a:r>
              <a:rPr lang="ru-RU" b="0" i="0" dirty="0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- </a:t>
            </a:r>
            <a:r>
              <a:rPr lang="ru-RU" b="0" i="0" dirty="0" err="1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днес</a:t>
            </a:r>
            <a:r>
              <a:rPr lang="ru-RU" b="0" i="0" dirty="0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 е </a:t>
            </a:r>
            <a:r>
              <a:rPr lang="ru-RU" b="0" i="0" dirty="0" err="1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първия</a:t>
            </a:r>
            <a:r>
              <a:rPr lang="ru-RU" b="0" i="0" dirty="0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ru-RU" b="0" i="0" dirty="0" err="1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учебен</a:t>
            </a:r>
            <a:r>
              <a:rPr lang="ru-RU" b="0" i="0" dirty="0">
                <a:solidFill>
                  <a:srgbClr val="FFC000"/>
                </a:solidFill>
                <a:effectLst/>
                <a:latin typeface="Comic Sans MS" panose="030F0702030302020204" pitchFamily="66" charset="0"/>
              </a:rPr>
              <a:t> ден!</a:t>
            </a:r>
            <a:endParaRPr lang="bg-BG" dirty="0">
              <a:solidFill>
                <a:srgbClr val="FFC000"/>
              </a:solidFill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A3F60816-8CC5-D1A6-D4E2-B99A395751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36" y="1446688"/>
            <a:ext cx="6746909" cy="5261214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3B8508D7-03C3-13B3-09F7-655D0E8ACE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7088" y="3717032"/>
            <a:ext cx="5574911" cy="308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D843F1D-91B0-3821-1080-BE7662DF3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09" y="28237"/>
            <a:ext cx="4028676" cy="2032611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/>
              <a:t>В деня на спорта-</a:t>
            </a:r>
            <a:br>
              <a:rPr lang="bg-BG" sz="2400" dirty="0"/>
            </a:br>
            <a:r>
              <a:rPr lang="bg-BG" sz="2400" dirty="0"/>
              <a:t>двигателни действия в подвижни игри за развиване на моториката и двигателните способности</a:t>
            </a:r>
            <a:endParaRPr lang="en-US" sz="2400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8913E9B3-514A-80EC-A247-381915B5DC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108" y="2408103"/>
            <a:ext cx="3875894" cy="1744216"/>
          </a:xfr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E8F32E60-AAAA-15BA-45D6-AAE937255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07604"/>
            <a:ext cx="5602368" cy="2522159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3B7B7828-222B-A10B-E3EE-5CC91493EA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238" y="36430"/>
            <a:ext cx="3875160" cy="1744579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AFC89B05-B33F-D496-399A-F1D2D4BB5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784" y="2428900"/>
            <a:ext cx="3327834" cy="4437112"/>
          </a:xfrm>
          <a:prstGeom prst="rect">
            <a:avLst/>
          </a:prstGeom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1D573695-5834-B5DB-0FD0-0EEDEAE013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192999" y="63578"/>
            <a:ext cx="3756071" cy="5008095"/>
          </a:xfrm>
          <a:prstGeom prst="rect">
            <a:avLst/>
          </a:prstGeom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23EDB7AE-5A57-57B5-A310-4A8415D677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9618" y="4417578"/>
            <a:ext cx="4712382" cy="241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9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346F3C7-8AA1-D587-0C88-3ED5E30A8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736" y="35550"/>
            <a:ext cx="5231904" cy="685800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36C72587-5078-A2E1-73B2-3328DAFFB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24971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45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лавие 10"/>
          <p:cNvSpPr>
            <a:spLocks noGrp="1"/>
          </p:cNvSpPr>
          <p:nvPr>
            <p:ph type="title"/>
          </p:nvPr>
        </p:nvSpPr>
        <p:spPr>
          <a:xfrm>
            <a:off x="72008" y="5986158"/>
            <a:ext cx="7525253" cy="749524"/>
          </a:xfrm>
        </p:spPr>
        <p:txBody>
          <a:bodyPr rtlCol="0">
            <a:normAutofit fontScale="90000"/>
          </a:bodyPr>
          <a:lstStyle/>
          <a:p>
            <a:pPr rtl="0"/>
            <a:r>
              <a:rPr lang="bg-BG" dirty="0"/>
              <a:t>„Златна есен“ – есенна забава с песни, танц, игри и приготвяне на зимнина от децата. </a:t>
            </a:r>
          </a:p>
        </p:txBody>
      </p:sp>
      <p:pic>
        <p:nvPicPr>
          <p:cNvPr id="6" name="Контейнер за картина 5" descr="Момиче държи фунийка сладолед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" r="165"/>
          <a:stretch/>
        </p:blipFill>
        <p:spPr>
          <a:xfrm>
            <a:off x="992435" y="1113022"/>
            <a:ext cx="2871317" cy="3750319"/>
          </a:xfrm>
        </p:spPr>
      </p:pic>
      <p:sp>
        <p:nvSpPr>
          <p:cNvPr id="4" name="Контейнер за текст 3"/>
          <p:cNvSpPr>
            <a:spLocks noGrp="1"/>
          </p:cNvSpPr>
          <p:nvPr>
            <p:ph type="body" sz="quarter" idx="14"/>
          </p:nvPr>
        </p:nvSpPr>
        <p:spPr>
          <a:xfrm>
            <a:off x="1028581" y="5675376"/>
            <a:ext cx="3566160" cy="415906"/>
          </a:xfrm>
        </p:spPr>
        <p:txBody>
          <a:bodyPr rtlCol="0"/>
          <a:lstStyle/>
          <a:p>
            <a:pPr rtl="0"/>
            <a:r>
              <a:rPr lang="bg-BG" dirty="0"/>
              <a:t>Надпис</a:t>
            </a:r>
          </a:p>
        </p:txBody>
      </p:sp>
      <p:pic>
        <p:nvPicPr>
          <p:cNvPr id="3" name="Контейнер за картина 2" descr="Балони, летящи в небето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1502"/>
          <a:stretch>
            <a:fillRect/>
          </a:stretch>
        </p:blipFill>
        <p:spPr/>
      </p:pic>
      <p:sp>
        <p:nvSpPr>
          <p:cNvPr id="5" name="Контейнер за текст 4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1462021" cy="493776"/>
          </a:xfrm>
        </p:spPr>
        <p:txBody>
          <a:bodyPr rtlCol="0">
            <a:normAutofit/>
          </a:bodyPr>
          <a:lstStyle/>
          <a:p>
            <a:pPr rtl="0"/>
            <a:endParaRPr lang="bg-BG" dirty="0"/>
          </a:p>
          <a:p>
            <a:pPr rtl="0"/>
            <a:endParaRPr lang="bg-BG" dirty="0"/>
          </a:p>
        </p:txBody>
      </p:sp>
      <p:pic>
        <p:nvPicPr>
          <p:cNvPr id="16" name="Картина 15">
            <a:extLst>
              <a:ext uri="{FF2B5EF4-FFF2-40B4-BE49-F238E27FC236}">
                <a16:creationId xmlns:a16="http://schemas.microsoft.com/office/drawing/2014/main" id="{64D76E17-C4F8-347E-055E-58BC79DD7F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2184" y="3456047"/>
            <a:ext cx="4367808" cy="3279635"/>
          </a:xfrm>
          <a:prstGeom prst="rect">
            <a:avLst/>
          </a:prstGeom>
        </p:spPr>
      </p:pic>
      <p:pic>
        <p:nvPicPr>
          <p:cNvPr id="18" name="Картина 17">
            <a:extLst>
              <a:ext uri="{FF2B5EF4-FFF2-40B4-BE49-F238E27FC236}">
                <a16:creationId xmlns:a16="http://schemas.microsoft.com/office/drawing/2014/main" id="{DB00F602-08B9-2654-6522-B0DB3F5402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2184" y="-9796"/>
            <a:ext cx="4367808" cy="3279634"/>
          </a:xfrm>
          <a:prstGeom prst="rect">
            <a:avLst/>
          </a:prstGeom>
        </p:spPr>
      </p:pic>
      <p:pic>
        <p:nvPicPr>
          <p:cNvPr id="26" name="Картина 25">
            <a:extLst>
              <a:ext uri="{FF2B5EF4-FFF2-40B4-BE49-F238E27FC236}">
                <a16:creationId xmlns:a16="http://schemas.microsoft.com/office/drawing/2014/main" id="{EFD51192-758A-164F-D777-8633E8ED5A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8" y="18529"/>
            <a:ext cx="7518326" cy="600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4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4016FCC-AB7A-AC2A-5FF1-A81B50D82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>
                <a:solidFill>
                  <a:schemeClr val="accent6">
                    <a:lumMod val="75000"/>
                  </a:schemeClr>
                </a:solidFill>
              </a:rPr>
              <a:t>Игри за диференциране на плодове и зеленчуци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Контейнер за картина 7">
            <a:extLst>
              <a:ext uri="{FF2B5EF4-FFF2-40B4-BE49-F238E27FC236}">
                <a16:creationId xmlns:a16="http://schemas.microsoft.com/office/drawing/2014/main" id="{A655ECCF-5AA9-6089-D943-FDEE335C9A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3585" r="13585"/>
          <a:stretch>
            <a:fillRect/>
          </a:stretch>
        </p:blipFill>
        <p:spPr/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740C4CA9-369C-DED9-1ACD-D4D4B67DD7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bg-BG" sz="2800" dirty="0">
                <a:solidFill>
                  <a:srgbClr val="FF0000"/>
                </a:solidFill>
                <a:latin typeface="+mj-lt"/>
              </a:rPr>
              <a:t>Познай </a:t>
            </a:r>
            <a:r>
              <a:rPr lang="bg-BG" sz="2800" dirty="0">
                <a:solidFill>
                  <a:srgbClr val="FFC000"/>
                </a:solidFill>
                <a:latin typeface="+mj-lt"/>
              </a:rPr>
              <a:t>плода</a:t>
            </a:r>
            <a:endParaRPr lang="en-US" sz="2800" dirty="0">
              <a:solidFill>
                <a:srgbClr val="FFC000"/>
              </a:solidFill>
              <a:latin typeface="+mj-lt"/>
            </a:endParaRPr>
          </a:p>
        </p:txBody>
      </p:sp>
      <p:pic>
        <p:nvPicPr>
          <p:cNvPr id="10" name="Контейнер за картина 9">
            <a:extLst>
              <a:ext uri="{FF2B5EF4-FFF2-40B4-BE49-F238E27FC236}">
                <a16:creationId xmlns:a16="http://schemas.microsoft.com/office/drawing/2014/main" id="{3F1E96DE-A89D-94CD-C8E1-374811CEAD3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3585" r="13585"/>
          <a:stretch>
            <a:fillRect/>
          </a:stretch>
        </p:blipFill>
        <p:spPr/>
      </p:pic>
      <p:sp>
        <p:nvSpPr>
          <p:cNvPr id="6" name="Текстов контейнер 5">
            <a:extLst>
              <a:ext uri="{FF2B5EF4-FFF2-40B4-BE49-F238E27FC236}">
                <a16:creationId xmlns:a16="http://schemas.microsoft.com/office/drawing/2014/main" id="{86B4C16C-F9FC-1D13-2615-6572AB8AC8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bg-BG" sz="2800" dirty="0">
                <a:solidFill>
                  <a:srgbClr val="FF0000"/>
                </a:solidFill>
                <a:latin typeface="+mj-lt"/>
              </a:rPr>
              <a:t>Познай</a:t>
            </a:r>
            <a:r>
              <a:rPr lang="bg-BG" sz="2800" dirty="0">
                <a:solidFill>
                  <a:schemeClr val="accent4"/>
                </a:solidFill>
                <a:latin typeface="+mj-lt"/>
              </a:rPr>
              <a:t> зеленчука</a:t>
            </a:r>
            <a:endParaRPr lang="en-US" sz="2800" dirty="0">
              <a:solidFill>
                <a:schemeClr val="accent4"/>
              </a:solidFill>
              <a:latin typeface="+mj-lt"/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8A39FF59-E6A9-FBF1-6E5B-A121CC672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8074" y="389562"/>
            <a:ext cx="2923191" cy="2444420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330C95B0-7600-CD29-00D4-DA90B86C05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8844" y="4554942"/>
            <a:ext cx="2987824" cy="224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лавие 10"/>
          <p:cNvSpPr>
            <a:spLocks noGrp="1"/>
          </p:cNvSpPr>
          <p:nvPr>
            <p:ph type="title"/>
          </p:nvPr>
        </p:nvSpPr>
        <p:spPr>
          <a:xfrm>
            <a:off x="407369" y="5373216"/>
            <a:ext cx="7128792" cy="1119658"/>
          </a:xfrm>
        </p:spPr>
        <p:txBody>
          <a:bodyPr rtlCol="0">
            <a:normAutofit/>
          </a:bodyPr>
          <a:lstStyle/>
          <a:p>
            <a:pPr algn="ctr"/>
            <a:r>
              <a:rPr lang="bg-BG" b="0" i="0" dirty="0">
                <a:solidFill>
                  <a:srgbClr val="FF0000"/>
                </a:solidFill>
                <a:effectLst/>
                <a:highlight>
                  <a:srgbClr val="FFFFFF"/>
                </a:highlight>
              </a:rPr>
              <a:t>С удоволствие децата направиха туршия от зеленчуци.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6" name="Контейнер за картина 5" descr="Момиче държи фунийка сладолед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" r="165"/>
          <a:stretch/>
        </p:blipFill>
        <p:spPr/>
      </p:pic>
      <p:pic>
        <p:nvPicPr>
          <p:cNvPr id="3" name="Контейнер за картина 2" descr="Балони, летящи в небето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1502"/>
          <a:stretch>
            <a:fillRect/>
          </a:stretch>
        </p:blipFill>
        <p:spPr/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1544EC27-4B05-62DB-6F04-A491F48FA3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850" y="980728"/>
            <a:ext cx="4033622" cy="3882613"/>
          </a:xfrm>
          <a:prstGeom prst="rect">
            <a:avLst/>
          </a:prstGeom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3D7B1994-44AA-859E-9D46-F8BD4BF0DE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5920" y="980728"/>
            <a:ext cx="3793101" cy="3873302"/>
          </a:xfrm>
          <a:prstGeom prst="rect">
            <a:avLst/>
          </a:prstGeom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4DF58145-79E3-A8D1-E4D9-B405D1835D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9998" y="3966675"/>
            <a:ext cx="4507362" cy="2721191"/>
          </a:xfrm>
          <a:prstGeom prst="rect">
            <a:avLst/>
          </a:prstGeom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86E6CB75-2FEA-3543-C115-4397D67F943F}"/>
              </a:ext>
            </a:extLst>
          </p:cNvPr>
          <p:cNvSpPr txBox="1"/>
          <p:nvPr/>
        </p:nvSpPr>
        <p:spPr>
          <a:xfrm flipH="1">
            <a:off x="9169020" y="2948157"/>
            <a:ext cx="30229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T Serif" panose="020A0603040505020204" pitchFamily="18" charset="0"/>
              </a:rPr>
              <a:t>’’</a:t>
            </a:r>
            <a:r>
              <a:rPr lang="ru-RU" b="0" i="0" dirty="0" err="1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T Serif" panose="020A0603040505020204" pitchFamily="18" charset="0"/>
              </a:rPr>
              <a:t>Избрах</a:t>
            </a:r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T Serif" panose="020A0603040505020204" pitchFamily="18" charset="0"/>
              </a:rPr>
              <a:t> </a:t>
            </a:r>
            <a:r>
              <a:rPr lang="ru-RU" b="0" i="0" dirty="0" err="1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T Serif" panose="020A0603040505020204" pitchFamily="18" charset="0"/>
              </a:rPr>
              <a:t>пиперки</a:t>
            </a:r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T Serif" panose="020A0603040505020204" pitchFamily="18" charset="0"/>
              </a:rPr>
              <a:t> </a:t>
            </a:r>
            <a:r>
              <a:rPr lang="ru-RU" b="0" i="0" dirty="0" err="1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T Serif" panose="020A0603040505020204" pitchFamily="18" charset="0"/>
              </a:rPr>
              <a:t>здрави</a:t>
            </a:r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T Serif" panose="020A0603040505020204" pitchFamily="18" charset="0"/>
              </a:rPr>
              <a:t>,</a:t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0" i="0" dirty="0" err="1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T Serif" panose="020A0603040505020204" pitchFamily="18" charset="0"/>
              </a:rPr>
              <a:t>морковчета</a:t>
            </a:r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T Serif" panose="020A0603040505020204" pitchFamily="18" charset="0"/>
              </a:rPr>
              <a:t>, </a:t>
            </a:r>
            <a:r>
              <a:rPr lang="ru-RU" b="0" i="0" dirty="0" err="1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T Serif" panose="020A0603040505020204" pitchFamily="18" charset="0"/>
              </a:rPr>
              <a:t>карфиол</a:t>
            </a:r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T Serif" panose="020A0603040505020204" pitchFamily="18" charset="0"/>
              </a:rPr>
              <a:t>,</a:t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0" i="0" dirty="0" err="1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T Serif" panose="020A0603040505020204" pitchFamily="18" charset="0"/>
              </a:rPr>
              <a:t>сложих</a:t>
            </a:r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T Serif" panose="020A0603040505020204" pitchFamily="18" charset="0"/>
              </a:rPr>
              <a:t> им оцет и </a:t>
            </a:r>
            <a:r>
              <a:rPr lang="ru-RU" b="0" i="0" dirty="0" err="1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T Serif" panose="020A0603040505020204" pitchFamily="18" charset="0"/>
              </a:rPr>
              <a:t>сол</a:t>
            </a:r>
            <a:r>
              <a:rPr lang="ru-RU" b="0" i="0" dirty="0"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FF"/>
                </a:highlight>
                <a:latin typeface="PT Serif" panose="020A0603040505020204" pitchFamily="18" charset="0"/>
              </a:rPr>
              <a:t>’’.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6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лавие 1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bg-BG" dirty="0"/>
              <a:t>Обучителна беседа от РЗИ – Търговище на тема „Здравословно хранене“.</a:t>
            </a:r>
          </a:p>
        </p:txBody>
      </p:sp>
      <p:pic>
        <p:nvPicPr>
          <p:cNvPr id="10" name="Контейнер за картина 9" descr="Момиче яде боровинки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" b="109"/>
          <a:stretch>
            <a:fillRect/>
          </a:stretch>
        </p:blipFill>
        <p:spPr/>
      </p:pic>
      <p:pic>
        <p:nvPicPr>
          <p:cNvPr id="7" name="Контейнер за картина 6" descr="Момиче и момче в дъждобрани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" b="209"/>
          <a:stretch/>
        </p:blipFill>
        <p:spPr/>
      </p:pic>
      <p:pic>
        <p:nvPicPr>
          <p:cNvPr id="8" name="Контейнер за картина 7" descr="Нарязана диня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143"/>
          <a:stretch>
            <a:fillRect/>
          </a:stretch>
        </p:blipFill>
        <p:spPr/>
      </p:pic>
      <p:pic>
        <p:nvPicPr>
          <p:cNvPr id="9" name="Контейнер за картина 8" descr="Момиче в син дъждобран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/>
        </p:blipFill>
        <p:spPr/>
      </p:pic>
      <p:pic>
        <p:nvPicPr>
          <p:cNvPr id="11" name="Контейнер за картина 10" descr="Малко момче във въжен хамак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3"/>
          <a:stretch/>
        </p:blipFill>
        <p:spPr/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F7B710A-2F92-2DF8-2912-4E7544B46D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5385" y="398979"/>
            <a:ext cx="4767644" cy="2756245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ACE323D-53F4-7FC1-DEC6-78506DEFF5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5385" y="3605931"/>
            <a:ext cx="4767644" cy="2677481"/>
          </a:xfrm>
          <a:prstGeom prst="rect">
            <a:avLst/>
          </a:prstGeom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C084B8DE-6669-5D7B-63A2-492CA355A4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4742" y="318803"/>
            <a:ext cx="2790825" cy="3974293"/>
          </a:xfrm>
          <a:prstGeom prst="rect">
            <a:avLst/>
          </a:prstGeom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0360AD6A-C326-C819-AF43-891967159C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0800000" flipV="1">
            <a:off x="479376" y="4695754"/>
            <a:ext cx="3526409" cy="158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6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36B534F1-4021-004F-4E69-2BBB9ACE1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9918" y="355264"/>
            <a:ext cx="6096000" cy="3145744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928F5B3B-7D17-A60A-2F9F-E23112BC5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56" y="4352690"/>
            <a:ext cx="4951232" cy="2475461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1D34C746-ABC5-595E-4ABB-1F415B19A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76" y="188640"/>
            <a:ext cx="2232248" cy="4032448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D142B4E8-6C21-502D-2D24-9ACA5FCF41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8110" y="78606"/>
            <a:ext cx="2232248" cy="4252515"/>
          </a:xfrm>
          <a:prstGeom prst="rect">
            <a:avLst/>
          </a:prstGeom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85429783-5661-A6D5-B601-69AD23F28C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9936" y="3933710"/>
            <a:ext cx="6332984" cy="285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8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EFCC0C7-9F4E-D140-CF16-44A21B11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5640" y="2276872"/>
            <a:ext cx="5328592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800" dirty="0">
                <a:solidFill>
                  <a:srgbClr val="FF0000"/>
                </a:solidFill>
              </a:rPr>
              <a:t>Коледна работилница с родители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23FC1954-19DB-86D1-EDB1-18D849A0C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2852936"/>
            <a:ext cx="5202212" cy="3916960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703D51BF-C194-2961-A2F2-F4CBC2C3F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4" y="3795334"/>
            <a:ext cx="5688632" cy="2970025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EA7EFD41-5A5E-FDC0-E798-FD92BA588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216" y="324367"/>
            <a:ext cx="3888432" cy="2927760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5FE00907-E8B3-3D1B-6F45-FE9C7D2B61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941" y="88104"/>
            <a:ext cx="4953607" cy="204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40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AB85A00E-0EC6-BFBE-6C81-1FAE6C44B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116632"/>
            <a:ext cx="103147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74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bg-BG" sz="2400" dirty="0"/>
              <a:t>Мартеници, мартеници, бели и червени,</a:t>
            </a:r>
            <a:br>
              <a:rPr lang="bg-BG" sz="2400" dirty="0"/>
            </a:br>
            <a:r>
              <a:rPr lang="bg-BG" sz="2400" dirty="0"/>
              <a:t> вижте двете ми </a:t>
            </a:r>
            <a:r>
              <a:rPr lang="bg-BG" sz="2400" dirty="0" err="1"/>
              <a:t>ръчици</a:t>
            </a:r>
            <a:r>
              <a:rPr lang="bg-BG" sz="2400" dirty="0"/>
              <a:t>, как са украсени!</a:t>
            </a:r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EEFF14AA-246F-096D-94E6-F804C2B717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264352" y="764704"/>
            <a:ext cx="2231740" cy="3672407"/>
          </a:xfr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EB70C280-0D07-F7EB-56A8-7E76FE86C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87" y="2132856"/>
            <a:ext cx="8513794" cy="4536504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DC38FE72-351D-3148-B78A-3148563C25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7483" y="4869160"/>
            <a:ext cx="3216001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33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23445D22-9A78-D4CB-EE93-DC121FB76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4609"/>
            <a:ext cx="12192000" cy="5488781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B0FF70B1-55B7-4AA1-3BDE-249A245DFC3E}"/>
              </a:ext>
            </a:extLst>
          </p:cNvPr>
          <p:cNvSpPr txBox="1"/>
          <p:nvPr/>
        </p:nvSpPr>
        <p:spPr>
          <a:xfrm>
            <a:off x="8184232" y="11247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28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827EAA7-342C-46F7-6F3A-3F7EC290E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/>
              <a:t>ПРАЗНИКЪТ    НА МАМА</a:t>
            </a:r>
            <a:br>
              <a:rPr lang="bg-BG" dirty="0"/>
            </a:br>
            <a:br>
              <a:rPr lang="bg-BG" dirty="0"/>
            </a:br>
            <a:r>
              <a:rPr lang="bg-BG" dirty="0"/>
              <a:t>8-МИ МАРТ</a:t>
            </a:r>
            <a:endParaRPr lang="en-US" dirty="0"/>
          </a:p>
        </p:txBody>
      </p:sp>
      <p:pic>
        <p:nvPicPr>
          <p:cNvPr id="13" name="Контейнер за картина 12">
            <a:extLst>
              <a:ext uri="{FF2B5EF4-FFF2-40B4-BE49-F238E27FC236}">
                <a16:creationId xmlns:a16="http://schemas.microsoft.com/office/drawing/2014/main" id="{C7C17986-3409-2F0C-BA22-18004AA2A8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1799" b="21799"/>
          <a:stretch>
            <a:fillRect/>
          </a:stretch>
        </p:blipFill>
        <p:spPr>
          <a:xfrm>
            <a:off x="4231888" y="188640"/>
            <a:ext cx="5133688" cy="3049578"/>
          </a:xfrm>
        </p:spPr>
      </p:pic>
      <p:pic>
        <p:nvPicPr>
          <p:cNvPr id="25" name="Контейнер за картина 24">
            <a:extLst>
              <a:ext uri="{FF2B5EF4-FFF2-40B4-BE49-F238E27FC236}">
                <a16:creationId xmlns:a16="http://schemas.microsoft.com/office/drawing/2014/main" id="{BADFB8CB-EEE7-5660-C42C-137815AE13D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11703" b="11703"/>
          <a:stretch>
            <a:fillRect/>
          </a:stretch>
        </p:blipFill>
        <p:spPr>
          <a:xfrm>
            <a:off x="541628" y="4554686"/>
            <a:ext cx="3479228" cy="2006806"/>
          </a:xfrm>
        </p:spPr>
      </p:pic>
      <p:pic>
        <p:nvPicPr>
          <p:cNvPr id="15" name="Контейнер за картина 14">
            <a:extLst>
              <a:ext uri="{FF2B5EF4-FFF2-40B4-BE49-F238E27FC236}">
                <a16:creationId xmlns:a16="http://schemas.microsoft.com/office/drawing/2014/main" id="{1E3478FD-328C-7104-C334-FF980A43AA4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/>
          <a:srcRect l="80" r="80"/>
          <a:stretch>
            <a:fillRect/>
          </a:stretch>
        </p:blipFill>
        <p:spPr>
          <a:xfrm>
            <a:off x="4276146" y="3464481"/>
            <a:ext cx="5359791" cy="3022103"/>
          </a:xfrm>
        </p:spPr>
      </p:pic>
      <p:pic>
        <p:nvPicPr>
          <p:cNvPr id="21" name="Контейнер за картина 20">
            <a:extLst>
              <a:ext uri="{FF2B5EF4-FFF2-40B4-BE49-F238E27FC236}">
                <a16:creationId xmlns:a16="http://schemas.microsoft.com/office/drawing/2014/main" id="{CCFA7DB4-E41A-ADF5-46F5-77C3D64EDF3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 t="33762" b="33762"/>
          <a:stretch>
            <a:fillRect/>
          </a:stretch>
        </p:blipFill>
        <p:spPr>
          <a:xfrm>
            <a:off x="635361" y="2488110"/>
            <a:ext cx="3385495" cy="1952741"/>
          </a:xfrm>
        </p:spPr>
      </p:pic>
      <p:pic>
        <p:nvPicPr>
          <p:cNvPr id="29" name="Контейнер за картина 28">
            <a:extLst>
              <a:ext uri="{FF2B5EF4-FFF2-40B4-BE49-F238E27FC236}">
                <a16:creationId xmlns:a16="http://schemas.microsoft.com/office/drawing/2014/main" id="{C60E44E7-196B-6694-A635-2B423CAA41D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/>
          <a:srcRect t="11703" b="11703"/>
          <a:stretch>
            <a:fillRect/>
          </a:stretch>
        </p:blipFill>
        <p:spPr>
          <a:xfrm>
            <a:off x="652030" y="377405"/>
            <a:ext cx="3368826" cy="1942806"/>
          </a:xfrm>
        </p:spPr>
      </p:pic>
    </p:spTree>
    <p:extLst>
      <p:ext uri="{BB962C8B-B14F-4D97-AF65-F5344CB8AC3E}">
        <p14:creationId xmlns:p14="http://schemas.microsoft.com/office/powerpoint/2010/main" val="298686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B9853E0-3323-506F-5B5B-EB7CB7C25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solidFill>
                  <a:srgbClr val="F660D9"/>
                </a:solidFill>
              </a:rPr>
              <a:t>Тържество с родители с изпълнения на песни, танци и стихотворения за мама</a:t>
            </a:r>
            <a:endParaRPr lang="en-US" dirty="0">
              <a:solidFill>
                <a:srgbClr val="F660D9"/>
              </a:solidFill>
            </a:endParaRPr>
          </a:p>
        </p:txBody>
      </p:sp>
      <p:pic>
        <p:nvPicPr>
          <p:cNvPr id="6" name="Контейнер за съдържание 5">
            <a:extLst>
              <a:ext uri="{FF2B5EF4-FFF2-40B4-BE49-F238E27FC236}">
                <a16:creationId xmlns:a16="http://schemas.microsoft.com/office/drawing/2014/main" id="{DF6F9F60-D58E-8DBB-4D06-A93D2BCDDB8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1344" y="3284984"/>
            <a:ext cx="1956880" cy="3475038"/>
          </a:xfrm>
        </p:spPr>
      </p:pic>
      <p:pic>
        <p:nvPicPr>
          <p:cNvPr id="8" name="Контейнер за съдържание 7">
            <a:extLst>
              <a:ext uri="{FF2B5EF4-FFF2-40B4-BE49-F238E27FC236}">
                <a16:creationId xmlns:a16="http://schemas.microsoft.com/office/drawing/2014/main" id="{CAD54D99-5FB3-8B12-D9E2-F2E6AE0383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83169" y="2505368"/>
            <a:ext cx="5650714" cy="4254654"/>
          </a:xfr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491F2404-5BC4-2052-D457-85A7A3912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281" y="1556792"/>
            <a:ext cx="3438421" cy="2588929"/>
          </a:xfrm>
          <a:prstGeom prst="rect">
            <a:avLst/>
          </a:prstGeom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F919181C-4FB2-E277-D225-DFB118E713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233" y="4345425"/>
            <a:ext cx="3438421" cy="241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55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902D6F7-804B-D4E9-BE4C-4CA372EAA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Участие в Национална годишна награда „</a:t>
            </a:r>
            <a:r>
              <a:rPr lang="bg-BG" dirty="0" err="1"/>
              <a:t>Бисерче</a:t>
            </a:r>
            <a:r>
              <a:rPr lang="bg-BG" dirty="0"/>
              <a:t> вълшебно“</a:t>
            </a:r>
            <a:endParaRPr lang="en-US" dirty="0"/>
          </a:p>
        </p:txBody>
      </p:sp>
      <p:pic>
        <p:nvPicPr>
          <p:cNvPr id="8" name="Контейнер за картина 7">
            <a:extLst>
              <a:ext uri="{FF2B5EF4-FFF2-40B4-BE49-F238E27FC236}">
                <a16:creationId xmlns:a16="http://schemas.microsoft.com/office/drawing/2014/main" id="{D0D6697A-222E-6286-AEC4-0911D75BDB4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1136" b="21136"/>
          <a:stretch>
            <a:fillRect/>
          </a:stretch>
        </p:blipFill>
        <p:spPr/>
      </p:pic>
      <p:pic>
        <p:nvPicPr>
          <p:cNvPr id="16" name="Контейнер за картина 15">
            <a:extLst>
              <a:ext uri="{FF2B5EF4-FFF2-40B4-BE49-F238E27FC236}">
                <a16:creationId xmlns:a16="http://schemas.microsoft.com/office/drawing/2014/main" id="{9343AC90-BFCC-F8D8-7C4B-12E0129515C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8147" b="8147"/>
          <a:stretch>
            <a:fillRect/>
          </a:stretch>
        </p:blipFill>
        <p:spPr/>
      </p:pic>
      <p:pic>
        <p:nvPicPr>
          <p:cNvPr id="26" name="Контейнер за картина 25">
            <a:extLst>
              <a:ext uri="{FF2B5EF4-FFF2-40B4-BE49-F238E27FC236}">
                <a16:creationId xmlns:a16="http://schemas.microsoft.com/office/drawing/2014/main" id="{F220695E-B5C6-7868-D3E2-BD18390BCD1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t="26458" b="26458"/>
          <a:stretch>
            <a:fillRect/>
          </a:stretch>
        </p:blipFill>
        <p:spPr/>
      </p:pic>
      <p:sp>
        <p:nvSpPr>
          <p:cNvPr id="6" name="Текстов контейнер 5">
            <a:extLst>
              <a:ext uri="{FF2B5EF4-FFF2-40B4-BE49-F238E27FC236}">
                <a16:creationId xmlns:a16="http://schemas.microsoft.com/office/drawing/2014/main" id="{25AE7413-B680-6CD6-E925-AB2337ED97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bg-BG" dirty="0"/>
              <a:t>Посетихме </a:t>
            </a:r>
            <a:r>
              <a:rPr lang="bg-BG" dirty="0" err="1"/>
              <a:t>РБ“Петър</a:t>
            </a:r>
            <a:r>
              <a:rPr lang="bg-BG" dirty="0"/>
              <a:t> </a:t>
            </a:r>
            <a:r>
              <a:rPr lang="bg-BG" dirty="0" err="1"/>
              <a:t>Стъпов</a:t>
            </a:r>
            <a:r>
              <a:rPr lang="bg-BG" dirty="0"/>
              <a:t>“ – гр. Търговище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37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bg-BG" dirty="0"/>
              <a:t>Грамоти за участие в гласуването</a:t>
            </a:r>
          </a:p>
        </p:txBody>
      </p:sp>
      <p:pic>
        <p:nvPicPr>
          <p:cNvPr id="16" name="Контейнер за съдържание 15">
            <a:extLst>
              <a:ext uri="{FF2B5EF4-FFF2-40B4-BE49-F238E27FC236}">
                <a16:creationId xmlns:a16="http://schemas.microsoft.com/office/drawing/2014/main" id="{2DE50EA3-84CA-E4FC-E819-A2DE561CB2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24000" y="1917105"/>
            <a:ext cx="4389438" cy="3292078"/>
          </a:xfrm>
        </p:spPr>
      </p:pic>
      <p:pic>
        <p:nvPicPr>
          <p:cNvPr id="18" name="Контейнер за съдържание 17">
            <a:extLst>
              <a:ext uri="{FF2B5EF4-FFF2-40B4-BE49-F238E27FC236}">
                <a16:creationId xmlns:a16="http://schemas.microsoft.com/office/drawing/2014/main" id="{878F7E38-439D-89D8-78C7-EB9862B8F1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278563" y="1917105"/>
            <a:ext cx="4389437" cy="3292077"/>
          </a:xfrm>
        </p:spPr>
      </p:pic>
    </p:spTree>
    <p:extLst>
      <p:ext uri="{BB962C8B-B14F-4D97-AF65-F5344CB8AC3E}">
        <p14:creationId xmlns:p14="http://schemas.microsoft.com/office/powerpoint/2010/main" val="135999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bg-BG" dirty="0"/>
              <a:t>Участие в Национална инициатива „Походът на книгите“ – родител чете приказка на децата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bg-BG" dirty="0"/>
              <a:t>„Дядовата </a:t>
            </a:r>
            <a:r>
              <a:rPr lang="bg-BG" dirty="0" err="1"/>
              <a:t>ръкавичка</a:t>
            </a:r>
            <a:r>
              <a:rPr lang="bg-BG" dirty="0"/>
              <a:t>“</a:t>
            </a:r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r>
              <a:rPr lang="bg-BG" dirty="0"/>
              <a:t>„</a:t>
            </a:r>
            <a:r>
              <a:rPr lang="bg-BG" dirty="0" err="1"/>
              <a:t>Житената</a:t>
            </a:r>
            <a:r>
              <a:rPr lang="bg-BG" dirty="0"/>
              <a:t> питка“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7AA1473-2342-D43E-27E7-B4136F0E58F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644" y="2974777"/>
            <a:ext cx="4689794" cy="211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50E7325-7889-F7EF-A0B6-9794783005EB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2974776"/>
            <a:ext cx="4689795" cy="211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73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bg-BG" dirty="0"/>
              <a:t>Развиване умения и компетентности, чрез игри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148E0AE4-3C52-8520-52BA-0B9474068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496" y="1743751"/>
            <a:ext cx="4320480" cy="4593457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98E171B4-C055-5966-3C5D-00948558E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2026" y="1743751"/>
            <a:ext cx="4464495" cy="459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57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FDC1DCE-8398-0E33-4D51-2915E0969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/>
              <a:t>В игри и забава се учим</a:t>
            </a:r>
            <a:endParaRPr lang="en-US" dirty="0"/>
          </a:p>
        </p:txBody>
      </p:sp>
      <p:pic>
        <p:nvPicPr>
          <p:cNvPr id="6" name="Контейнер за съдържание 5">
            <a:extLst>
              <a:ext uri="{FF2B5EF4-FFF2-40B4-BE49-F238E27FC236}">
                <a16:creationId xmlns:a16="http://schemas.microsoft.com/office/drawing/2014/main" id="{E8FABD9C-19AB-0E08-46C3-80CB412A05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37296" y="2589670"/>
            <a:ext cx="3554704" cy="4268330"/>
          </a:xfr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01F99A1A-1DDD-0F7D-ED23-6CF460B34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80"/>
            <a:ext cx="3359696" cy="4272141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51DB4CB-ED05-41D6-A72A-83EADC581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4416" y="1628800"/>
            <a:ext cx="4488160" cy="3366120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FB92741F-F5B5-0AF0-896B-4E075D9D6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43" y="4637267"/>
            <a:ext cx="4523403" cy="2100882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4D0A5C4F-F924-6802-0DE5-417CA2DD96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1531" y="188640"/>
            <a:ext cx="3359696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6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5394725" cy="1695722"/>
          </a:xfrm>
        </p:spPr>
        <p:txBody>
          <a:bodyPr rtlCol="0">
            <a:normAutofit/>
          </a:bodyPr>
          <a:lstStyle/>
          <a:p>
            <a:pPr algn="ctr" rtl="0"/>
            <a:r>
              <a:rPr lang="bg-BG" dirty="0">
                <a:solidFill>
                  <a:srgbClr val="0070C0"/>
                </a:solidFill>
              </a:rPr>
              <a:t>Заслужени медали от СК „</a:t>
            </a:r>
            <a:r>
              <a:rPr lang="bg-BG" dirty="0" err="1">
                <a:solidFill>
                  <a:srgbClr val="0070C0"/>
                </a:solidFill>
              </a:rPr>
              <a:t>Киарра</a:t>
            </a:r>
            <a:r>
              <a:rPr lang="bg-BG" dirty="0">
                <a:solidFill>
                  <a:srgbClr val="0070C0"/>
                </a:solidFill>
              </a:rPr>
              <a:t>“ от подвижни игри „Лъвчета“</a:t>
            </a:r>
          </a:p>
        </p:txBody>
      </p:sp>
      <p:pic>
        <p:nvPicPr>
          <p:cNvPr id="6" name="Контейнер за съдържание 5">
            <a:extLst>
              <a:ext uri="{FF2B5EF4-FFF2-40B4-BE49-F238E27FC236}">
                <a16:creationId xmlns:a16="http://schemas.microsoft.com/office/drawing/2014/main" id="{8CB99042-C4D6-201F-0AAE-F7A042C242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70918" y="620688"/>
            <a:ext cx="5394725" cy="4050711"/>
          </a:xfr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13C7DBB2-4032-EC31-C136-DD91FD1DC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85" y="2780928"/>
            <a:ext cx="5046919" cy="396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4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5F1C51E-B6CC-552F-FE83-F1A24D59B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solidFill>
                  <a:schemeClr val="accent3"/>
                </a:solidFill>
              </a:rPr>
              <a:t>БЛАГОДАРИМ ЗА ВНИМАНИЕТО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D38B341B-A2C9-67E7-E51B-B28C77F771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>
                <a:solidFill>
                  <a:srgbClr val="00B050"/>
                </a:solidFill>
              </a:rPr>
              <a:t>Старши учител: В. Василева</a:t>
            </a:r>
          </a:p>
          <a:p>
            <a:r>
              <a:rPr lang="bg-BG" dirty="0">
                <a:solidFill>
                  <a:srgbClr val="F61646"/>
                </a:solidFill>
              </a:rPr>
              <a:t>Учител: С. Йорданова</a:t>
            </a:r>
            <a:endParaRPr lang="en-US" dirty="0">
              <a:solidFill>
                <a:srgbClr val="F61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589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Деца приятели 16: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6154_TF03896101" id="{E62B9CA7-C5DE-468C-9BB7-D7AD6E36F977}" vid="{630E950A-641E-4B81-8D3E-B700239F5C88}"/>
    </a:ext>
  </a:extLst>
</a:theme>
</file>

<file path=ppt/theme/theme2.xml><?xml version="1.0" encoding="utf-8"?>
<a:theme xmlns:a="http://schemas.openxmlformats.org/drawingml/2006/main" name="Тема н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DA15C6C-6BB6-4DB6-B7D6-7F14EAB2CC5C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Образователна презентация с деца в училищен двор, албум (широк екран)</Template>
  <TotalTime>491</TotalTime>
  <Words>429</Words>
  <Application>Microsoft Office PowerPoint</Application>
  <PresentationFormat>Широк екран</PresentationFormat>
  <Paragraphs>43</Paragraphs>
  <Slides>22</Slides>
  <Notes>10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22</vt:i4>
      </vt:variant>
    </vt:vector>
  </HeadingPairs>
  <TitlesOfParts>
    <vt:vector size="27" baseType="lpstr">
      <vt:lpstr>Arial</vt:lpstr>
      <vt:lpstr>Comic Sans MS</vt:lpstr>
      <vt:lpstr>PT Serif</vt:lpstr>
      <vt:lpstr>Times New Roman</vt:lpstr>
      <vt:lpstr>Деца приятели 16:9</vt:lpstr>
      <vt:lpstr>Втора възрастова група „Звездичка“ ДГ №5 “Червената шапчица”  гр. Търговище </vt:lpstr>
      <vt:lpstr>Първият учебен ден – 15 септември</vt:lpstr>
      <vt:lpstr>В деня на спорта- двигателни действия в подвижни игри за развиване на моториката и двигателните способности</vt:lpstr>
      <vt:lpstr>Презентация на PowerPoint</vt:lpstr>
      <vt:lpstr>„Златна есен“ – есенна забава с песни, танц, игри и приготвяне на зимнина от децата. </vt:lpstr>
      <vt:lpstr>Игри за диференциране на плодове и зеленчуци</vt:lpstr>
      <vt:lpstr>С удоволствие децата направиха туршия от зеленчуци.</vt:lpstr>
      <vt:lpstr>Обучителна беседа от РЗИ – Търговище на тема „Здравословно хранене“.</vt:lpstr>
      <vt:lpstr>Презентация на PowerPoint</vt:lpstr>
      <vt:lpstr>Коледна работилница с родители</vt:lpstr>
      <vt:lpstr>Презентация на PowerPoint</vt:lpstr>
      <vt:lpstr>Мартеници, мартеници, бели и червени,  вижте двете ми ръчици, как са украсени!</vt:lpstr>
      <vt:lpstr>Презентация на PowerPoint</vt:lpstr>
      <vt:lpstr>ПРАЗНИКЪТ    НА МАМА  8-МИ МАРТ</vt:lpstr>
      <vt:lpstr>Тържество с родители с изпълнения на песни, танци и стихотворения за мама</vt:lpstr>
      <vt:lpstr>Участие в Национална годишна награда „Бисерче вълшебно“</vt:lpstr>
      <vt:lpstr>Грамоти за участие в гласуването</vt:lpstr>
      <vt:lpstr>Участие в Национална инициатива „Походът на книгите“ – родител чете приказка на децата</vt:lpstr>
      <vt:lpstr>Развиване умения и компетентности, чрез игри</vt:lpstr>
      <vt:lpstr>В игри и забава се учим</vt:lpstr>
      <vt:lpstr>Заслужени медали от СК „Киарра“ от подвижни игри „Лъвчета“</vt:lpstr>
      <vt:lpstr>БЛАГОДАРИМ ЗА ВНИМАНИЕТО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Втора група „Звездичка“</dc:title>
  <dc:creator>Legacy</dc:creator>
  <cp:keywords/>
  <cp:lastModifiedBy>Legacy</cp:lastModifiedBy>
  <cp:revision>38</cp:revision>
  <dcterms:created xsi:type="dcterms:W3CDTF">2024-03-19T11:44:20Z</dcterms:created>
  <dcterms:modified xsi:type="dcterms:W3CDTF">2024-06-05T11:42:27Z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